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547" r:id="rId5"/>
    <p:sldId id="497" r:id="rId6"/>
    <p:sldId id="541" r:id="rId7"/>
    <p:sldId id="558" r:id="rId8"/>
    <p:sldId id="568" r:id="rId9"/>
    <p:sldId id="559" r:id="rId10"/>
    <p:sldId id="569" r:id="rId11"/>
    <p:sldId id="570" r:id="rId12"/>
    <p:sldId id="521"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antha Thompson" initials="ST [2]" lastIdx="10" clrIdx="6">
    <p:extLst>
      <p:ext uri="{19B8F6BF-5375-455C-9EA6-DF929625EA0E}">
        <p15:presenceInfo xmlns:p15="http://schemas.microsoft.com/office/powerpoint/2012/main" userId="7209d6ceb91195d2" providerId="Windows Live"/>
      </p:ext>
    </p:extLst>
  </p:cmAuthor>
  <p:cmAuthor id="1" name="Cathy Erskine" initials="CE" lastIdx="7" clrIdx="0">
    <p:extLst>
      <p:ext uri="{19B8F6BF-5375-455C-9EA6-DF929625EA0E}">
        <p15:presenceInfo xmlns:p15="http://schemas.microsoft.com/office/powerpoint/2012/main" userId="Cathy Erskine" providerId="None"/>
      </p:ext>
    </p:extLst>
  </p:cmAuthor>
  <p:cmAuthor id="8" name="Kacey KC" initials="KK" lastIdx="1" clrIdx="7">
    <p:extLst>
      <p:ext uri="{19B8F6BF-5375-455C-9EA6-DF929625EA0E}">
        <p15:presenceInfo xmlns:p15="http://schemas.microsoft.com/office/powerpoint/2012/main" userId="S::kaceykc@forestry.nv.gov::02e47916-0f0d-4a54-bfae-83d9477df974" providerId="AD"/>
      </p:ext>
    </p:extLst>
  </p:cmAuthor>
  <p:cmAuthor id="2" name="Jodi Poley" initials="JP" lastIdx="1" clrIdx="1">
    <p:extLst>
      <p:ext uri="{19B8F6BF-5375-455C-9EA6-DF929625EA0E}">
        <p15:presenceInfo xmlns:p15="http://schemas.microsoft.com/office/powerpoint/2012/main" userId="S-1-5-21-2435422866-4226457370-2375224251-2162" providerId="AD"/>
      </p:ext>
    </p:extLst>
  </p:cmAuthor>
  <p:cmAuthor id="3" name="Cathy Erskine" initials="CE [2]" lastIdx="16" clrIdx="2">
    <p:extLst>
      <p:ext uri="{19B8F6BF-5375-455C-9EA6-DF929625EA0E}">
        <p15:presenceInfo xmlns:p15="http://schemas.microsoft.com/office/powerpoint/2012/main" userId="S::c.erskine@dcnr.nv.gov::e0647a3d-6dd5-47a1-82e7-a473aa7d69c6" providerId="AD"/>
      </p:ext>
    </p:extLst>
  </p:cmAuthor>
  <p:cmAuthor id="4" name="Kelly Williams" initials="KW" lastIdx="14" clrIdx="3">
    <p:extLst>
      <p:ext uri="{19B8F6BF-5375-455C-9EA6-DF929625EA0E}">
        <p15:presenceInfo xmlns:p15="http://schemas.microsoft.com/office/powerpoint/2012/main" userId="S::k.williams@dcnr.nv.gov::fc070b18-8504-4481-93ac-d878488c50c3" providerId="AD"/>
      </p:ext>
    </p:extLst>
  </p:cmAuthor>
  <p:cmAuthor id="5" name="Brad Crowell" initials="BC" lastIdx="21" clrIdx="4">
    <p:extLst>
      <p:ext uri="{19B8F6BF-5375-455C-9EA6-DF929625EA0E}">
        <p15:presenceInfo xmlns:p15="http://schemas.microsoft.com/office/powerpoint/2012/main" userId="S::bcrowell@dcnr.nv.gov::a7890486-599d-46b6-ab24-5356422ebf23" providerId="AD"/>
      </p:ext>
    </p:extLst>
  </p:cmAuthor>
  <p:cmAuthor id="6" name="Samantha Thompson" initials="ST" lastIdx="16" clrIdx="5">
    <p:extLst>
      <p:ext uri="{19B8F6BF-5375-455C-9EA6-DF929625EA0E}">
        <p15:presenceInfo xmlns:p15="http://schemas.microsoft.com/office/powerpoint/2012/main" userId="S::SThompson@dcnr.nv.gov::2faab28e-47de-4637-96d5-116e94f88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FF99"/>
    <a:srgbClr val="663300"/>
    <a:srgbClr val="E9EDF4"/>
    <a:srgbClr val="002060"/>
    <a:srgbClr val="5F4B3B"/>
    <a:srgbClr val="326297"/>
    <a:srgbClr val="6B9095"/>
    <a:srgbClr val="30297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1" autoAdjust="0"/>
  </p:normalViewPr>
  <p:slideViewPr>
    <p:cSldViewPr snapToGrid="0">
      <p:cViewPr varScale="1">
        <p:scale>
          <a:sx n="98" d="100"/>
          <a:sy n="98"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4"/>
            <a:ext cx="3038145" cy="464205"/>
          </a:xfrm>
          <a:prstGeom prst="rect">
            <a:avLst/>
          </a:prstGeom>
        </p:spPr>
        <p:txBody>
          <a:bodyPr vert="horz" lIns="88015" tIns="44003" rIns="88015" bIns="44003" rtlCol="0"/>
          <a:lstStyle>
            <a:lvl1pPr algn="l">
              <a:defRPr sz="1200"/>
            </a:lvl1pPr>
          </a:lstStyle>
          <a:p>
            <a:endParaRPr lang="en-US"/>
          </a:p>
        </p:txBody>
      </p:sp>
      <p:sp>
        <p:nvSpPr>
          <p:cNvPr id="3" name="Date Placeholder 2"/>
          <p:cNvSpPr>
            <a:spLocks noGrp="1"/>
          </p:cNvSpPr>
          <p:nvPr>
            <p:ph type="dt" idx="1"/>
          </p:nvPr>
        </p:nvSpPr>
        <p:spPr>
          <a:xfrm>
            <a:off x="3970746" y="14"/>
            <a:ext cx="3038145" cy="464205"/>
          </a:xfrm>
          <a:prstGeom prst="rect">
            <a:avLst/>
          </a:prstGeom>
        </p:spPr>
        <p:txBody>
          <a:bodyPr vert="horz" lIns="88015" tIns="44003" rIns="88015" bIns="44003" rtlCol="0"/>
          <a:lstStyle>
            <a:lvl1pPr algn="r">
              <a:defRPr sz="1200"/>
            </a:lvl1pPr>
          </a:lstStyle>
          <a:p>
            <a:fld id="{F1E5B160-7981-405C-9F4C-B8A1E1E06422}" type="datetimeFigureOut">
              <a:rPr lang="en-US" smtClean="0"/>
              <a:pPr/>
              <a:t>6/10/2022</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88015" tIns="44003" rIns="88015" bIns="44003" rtlCol="0" anchor="ctr"/>
          <a:lstStyle/>
          <a:p>
            <a:endParaRPr lang="en-US"/>
          </a:p>
        </p:txBody>
      </p:sp>
      <p:sp>
        <p:nvSpPr>
          <p:cNvPr id="5" name="Notes Placeholder 4"/>
          <p:cNvSpPr>
            <a:spLocks noGrp="1"/>
          </p:cNvSpPr>
          <p:nvPr>
            <p:ph type="body" sz="quarter" idx="3"/>
          </p:nvPr>
        </p:nvSpPr>
        <p:spPr>
          <a:xfrm>
            <a:off x="701348" y="4416114"/>
            <a:ext cx="5607711" cy="4182457"/>
          </a:xfrm>
          <a:prstGeom prst="rect">
            <a:avLst/>
          </a:prstGeom>
        </p:spPr>
        <p:txBody>
          <a:bodyPr vert="horz" lIns="88015" tIns="44003" rIns="88015" bIns="44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30674"/>
            <a:ext cx="3038145" cy="464205"/>
          </a:xfrm>
          <a:prstGeom prst="rect">
            <a:avLst/>
          </a:prstGeom>
        </p:spPr>
        <p:txBody>
          <a:bodyPr vert="horz" lIns="88015" tIns="44003" rIns="88015" bIns="44003" rtlCol="0" anchor="b"/>
          <a:lstStyle>
            <a:lvl1pPr algn="l">
              <a:defRPr sz="1200"/>
            </a:lvl1pPr>
          </a:lstStyle>
          <a:p>
            <a:endParaRPr lang="en-US"/>
          </a:p>
        </p:txBody>
      </p:sp>
      <p:sp>
        <p:nvSpPr>
          <p:cNvPr id="7" name="Slide Number Placeholder 6"/>
          <p:cNvSpPr>
            <a:spLocks noGrp="1"/>
          </p:cNvSpPr>
          <p:nvPr>
            <p:ph type="sldNum" sz="quarter" idx="5"/>
          </p:nvPr>
        </p:nvSpPr>
        <p:spPr>
          <a:xfrm>
            <a:off x="3970746" y="8830674"/>
            <a:ext cx="3038145" cy="464205"/>
          </a:xfrm>
          <a:prstGeom prst="rect">
            <a:avLst/>
          </a:prstGeom>
        </p:spPr>
        <p:txBody>
          <a:bodyPr vert="horz" lIns="88015" tIns="44003" rIns="88015" bIns="44003"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330291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a:p>
        </p:txBody>
      </p:sp>
    </p:spTree>
    <p:extLst>
      <p:ext uri="{BB962C8B-B14F-4D97-AF65-F5344CB8AC3E}">
        <p14:creationId xmlns:p14="http://schemas.microsoft.com/office/powerpoint/2010/main" val="227128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a:t>
            </a:fld>
            <a:endParaRPr lang="en-US"/>
          </a:p>
        </p:txBody>
      </p:sp>
    </p:spTree>
    <p:extLst>
      <p:ext uri="{BB962C8B-B14F-4D97-AF65-F5344CB8AC3E}">
        <p14:creationId xmlns:p14="http://schemas.microsoft.com/office/powerpoint/2010/main" val="239993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4</a:t>
            </a:fld>
            <a:endParaRPr lang="en-US"/>
          </a:p>
        </p:txBody>
      </p:sp>
    </p:spTree>
    <p:extLst>
      <p:ext uri="{BB962C8B-B14F-4D97-AF65-F5344CB8AC3E}">
        <p14:creationId xmlns:p14="http://schemas.microsoft.com/office/powerpoint/2010/main" val="76839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5</a:t>
            </a:fld>
            <a:endParaRPr lang="en-US"/>
          </a:p>
        </p:txBody>
      </p:sp>
    </p:spTree>
    <p:extLst>
      <p:ext uri="{BB962C8B-B14F-4D97-AF65-F5344CB8AC3E}">
        <p14:creationId xmlns:p14="http://schemas.microsoft.com/office/powerpoint/2010/main" val="30387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6</a:t>
            </a:fld>
            <a:endParaRPr lang="en-US"/>
          </a:p>
        </p:txBody>
      </p:sp>
    </p:spTree>
    <p:extLst>
      <p:ext uri="{BB962C8B-B14F-4D97-AF65-F5344CB8AC3E}">
        <p14:creationId xmlns:p14="http://schemas.microsoft.com/office/powerpoint/2010/main" val="75139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a:p>
        </p:txBody>
      </p:sp>
    </p:spTree>
    <p:extLst>
      <p:ext uri="{BB962C8B-B14F-4D97-AF65-F5344CB8AC3E}">
        <p14:creationId xmlns:p14="http://schemas.microsoft.com/office/powerpoint/2010/main" val="221937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8</a:t>
            </a:fld>
            <a:endParaRPr lang="en-US"/>
          </a:p>
        </p:txBody>
      </p:sp>
    </p:spTree>
    <p:extLst>
      <p:ext uri="{BB962C8B-B14F-4D97-AF65-F5344CB8AC3E}">
        <p14:creationId xmlns:p14="http://schemas.microsoft.com/office/powerpoint/2010/main" val="336135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9</a:t>
            </a:fld>
            <a:endParaRPr lang="en-US"/>
          </a:p>
        </p:txBody>
      </p:sp>
    </p:spTree>
    <p:extLst>
      <p:ext uri="{BB962C8B-B14F-4D97-AF65-F5344CB8AC3E}">
        <p14:creationId xmlns:p14="http://schemas.microsoft.com/office/powerpoint/2010/main" val="182685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6/10/2022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6/10/2022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6/10/2022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6/10/2022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6/10/2022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6/10/2022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6/10/2022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6/10/2022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6/10/2022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6/10/2022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6/10/2022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6/10/2022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leg.state.nv.us/NRS/NRS-527.html#NRS527Sec300" TargetMode="External"/><Relationship Id="rId5" Type="http://schemas.openxmlformats.org/officeDocument/2006/relationships/hyperlink" Target="https://www.leg.state.nv.us/NRS/NRS-527.html#NRS527Sec26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leg.state.nv.us/NRS/NRS-233B.html#NRS233B" TargetMode="External"/><Relationship Id="rId5" Type="http://schemas.openxmlformats.org/officeDocument/2006/relationships/hyperlink" Target="https://www.leg.state.nv.us/NRS/NRS-233B.html#NRS233BSec100"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kaceykc@xxxx.nv.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E60662-7A41-4FAF-8064-C369CF6D3373}"/>
              </a:ext>
            </a:extLst>
          </p:cNvPr>
          <p:cNvSpPr/>
          <p:nvPr/>
        </p:nvSpPr>
        <p:spPr>
          <a:xfrm rot="10800000">
            <a:off x="3887619" y="6476152"/>
            <a:ext cx="5267028" cy="960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C3F945F-9F45-43B0-A206-B498D135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81123" y="3500734"/>
            <a:ext cx="1480351" cy="3813614"/>
          </a:xfrm>
          <a:prstGeom prst="rect">
            <a:avLst/>
          </a:prstGeom>
        </p:spPr>
      </p:pic>
      <p:sp>
        <p:nvSpPr>
          <p:cNvPr id="13" name="TextBox 6"/>
          <p:cNvSpPr txBox="1">
            <a:spLocks noChangeArrowheads="1"/>
          </p:cNvSpPr>
          <p:nvPr/>
        </p:nvSpPr>
        <p:spPr bwMode="auto">
          <a:xfrm>
            <a:off x="4252626" y="1610115"/>
            <a:ext cx="4617645" cy="2462213"/>
          </a:xfrm>
          <a:prstGeom prst="rect">
            <a:avLst/>
          </a:prstGeom>
          <a:noFill/>
          <a:ln w="9525">
            <a:noFill/>
            <a:miter lim="800000"/>
            <a:headEnd/>
            <a:tailEnd/>
          </a:ln>
        </p:spPr>
        <p:txBody>
          <a:bodyPr wrap="square" lIns="91440" tIns="45720" rIns="91440" bIns="45720" anchor="t">
            <a:spAutoFit/>
          </a:bodyPr>
          <a:lstStyle/>
          <a:p>
            <a:pPr algn="ctr">
              <a:spcAft>
                <a:spcPts val="0"/>
              </a:spcAft>
              <a:defRPr/>
            </a:pPr>
            <a:r>
              <a:rPr lang="en-US" sz="2800" b="1" dirty="0">
                <a:solidFill>
                  <a:srgbClr val="5F4B3B"/>
                </a:solidFill>
                <a:latin typeface="Candara"/>
                <a:cs typeface="Arial"/>
              </a:rPr>
              <a:t>Proposed Permanent Regulation Workshop</a:t>
            </a:r>
          </a:p>
          <a:p>
            <a:pPr algn="ctr">
              <a:spcAft>
                <a:spcPts val="0"/>
              </a:spcAft>
              <a:defRPr/>
            </a:pPr>
            <a:endParaRPr lang="en-US" sz="1600" dirty="0">
              <a:solidFill>
                <a:srgbClr val="5F4B3B"/>
              </a:solidFill>
              <a:latin typeface="Candara"/>
              <a:cs typeface="Arial"/>
            </a:endParaRPr>
          </a:p>
          <a:p>
            <a:pPr algn="ctr">
              <a:spcAft>
                <a:spcPts val="0"/>
              </a:spcAft>
              <a:defRPr/>
            </a:pPr>
            <a:endParaRPr lang="en-US" b="1" dirty="0">
              <a:solidFill>
                <a:srgbClr val="5F4B3B"/>
              </a:solidFill>
              <a:latin typeface="Candara"/>
              <a:cs typeface="Arial"/>
            </a:endParaRPr>
          </a:p>
          <a:p>
            <a:pPr algn="ctr">
              <a:spcAft>
                <a:spcPts val="0"/>
              </a:spcAft>
              <a:defRPr/>
            </a:pPr>
            <a:r>
              <a:rPr lang="en-US" b="1" dirty="0">
                <a:solidFill>
                  <a:srgbClr val="5F4B3B"/>
                </a:solidFill>
                <a:latin typeface="Candara"/>
                <a:cs typeface="Arial"/>
              </a:rPr>
              <a:t>Nevada Administrative Code</a:t>
            </a:r>
          </a:p>
          <a:p>
            <a:pPr algn="ctr">
              <a:spcAft>
                <a:spcPts val="0"/>
              </a:spcAft>
              <a:defRPr/>
            </a:pPr>
            <a:r>
              <a:rPr lang="en-US" b="1" dirty="0">
                <a:solidFill>
                  <a:srgbClr val="5F4B3B"/>
                </a:solidFill>
                <a:latin typeface="Candara"/>
                <a:cs typeface="Arial"/>
              </a:rPr>
              <a:t>Chapter 527</a:t>
            </a:r>
          </a:p>
          <a:p>
            <a:pPr algn="ctr">
              <a:spcAft>
                <a:spcPts val="0"/>
              </a:spcAft>
              <a:defRPr/>
            </a:pPr>
            <a:r>
              <a:rPr lang="en-US" dirty="0">
                <a:solidFill>
                  <a:srgbClr val="5F4B3B"/>
                </a:solidFill>
                <a:latin typeface="Candara"/>
                <a:cs typeface="Arial"/>
              </a:rPr>
              <a:t>June 13, 2022</a:t>
            </a:r>
            <a:endParaRPr lang="en-US" sz="2800" dirty="0">
              <a:solidFill>
                <a:srgbClr val="C00000"/>
              </a:solidFill>
              <a:latin typeface="Candara"/>
              <a:cs typeface="Arial"/>
            </a:endParaRPr>
          </a:p>
        </p:txBody>
      </p:sp>
      <p:grpSp>
        <p:nvGrpSpPr>
          <p:cNvPr id="8" name="Group 7">
            <a:extLst>
              <a:ext uri="{FF2B5EF4-FFF2-40B4-BE49-F238E27FC236}">
                <a16:creationId xmlns:a16="http://schemas.microsoft.com/office/drawing/2014/main" id="{E2B8A999-42A4-47F9-B368-CD796D3E1A14}"/>
              </a:ext>
            </a:extLst>
          </p:cNvPr>
          <p:cNvGrpSpPr/>
          <p:nvPr/>
        </p:nvGrpSpPr>
        <p:grpSpPr>
          <a:xfrm>
            <a:off x="6239465" y="6571594"/>
            <a:ext cx="667584" cy="226627"/>
            <a:chOff x="6239465" y="6571594"/>
            <a:chExt cx="667584" cy="226627"/>
          </a:xfrm>
        </p:grpSpPr>
        <p:pic>
          <p:nvPicPr>
            <p:cNvPr id="6" name="Picture 6">
              <a:extLst>
                <a:ext uri="{FF2B5EF4-FFF2-40B4-BE49-F238E27FC236}">
                  <a16:creationId xmlns:a16="http://schemas.microsoft.com/office/drawing/2014/main" id="{369C1E37-D9DD-4CDC-A694-32B82BE1F0FA}"/>
                </a:ext>
              </a:extLst>
            </p:cNvPr>
            <p:cNvPicPr>
              <a:picLocks noChangeAspect="1"/>
            </p:cNvPicPr>
            <p:nvPr/>
          </p:nvPicPr>
          <p:blipFill rotWithShape="1">
            <a:blip r:embed="rId4"/>
            <a:srcRect l="31299" t="57025" r="27851" b="413"/>
            <a:stretch/>
          </p:blipFill>
          <p:spPr>
            <a:xfrm>
              <a:off x="6653212" y="6571594"/>
              <a:ext cx="253837" cy="226293"/>
            </a:xfrm>
            <a:prstGeom prst="rect">
              <a:avLst/>
            </a:prstGeom>
          </p:spPr>
        </p:pic>
        <p:pic>
          <p:nvPicPr>
            <p:cNvPr id="15" name="Picture 6">
              <a:extLst>
                <a:ext uri="{FF2B5EF4-FFF2-40B4-BE49-F238E27FC236}">
                  <a16:creationId xmlns:a16="http://schemas.microsoft.com/office/drawing/2014/main" id="{9C578E58-A0C4-4785-814C-77E5FEF7D1D8}"/>
                </a:ext>
              </a:extLst>
            </p:cNvPr>
            <p:cNvPicPr>
              <a:picLocks noChangeAspect="1"/>
            </p:cNvPicPr>
            <p:nvPr/>
          </p:nvPicPr>
          <p:blipFill rotWithShape="1">
            <a:blip r:embed="rId4"/>
            <a:srcRect l="46181" t="12810" r="5249" b="41736"/>
            <a:stretch/>
          </p:blipFill>
          <p:spPr>
            <a:xfrm>
              <a:off x="6412868" y="6618331"/>
              <a:ext cx="208431" cy="168984"/>
            </a:xfrm>
            <a:prstGeom prst="rect">
              <a:avLst/>
            </a:prstGeom>
          </p:spPr>
        </p:pic>
        <p:pic>
          <p:nvPicPr>
            <p:cNvPr id="18" name="Picture 6">
              <a:extLst>
                <a:ext uri="{FF2B5EF4-FFF2-40B4-BE49-F238E27FC236}">
                  <a16:creationId xmlns:a16="http://schemas.microsoft.com/office/drawing/2014/main" id="{174017CE-C997-4FB8-89EF-4C2A317DD000}"/>
                </a:ext>
              </a:extLst>
            </p:cNvPr>
            <p:cNvPicPr>
              <a:picLocks noChangeAspect="1"/>
            </p:cNvPicPr>
            <p:nvPr/>
          </p:nvPicPr>
          <p:blipFill rotWithShape="1">
            <a:blip r:embed="rId4"/>
            <a:srcRect t="14815" r="70984" b="30247"/>
            <a:stretch/>
          </p:blipFill>
          <p:spPr>
            <a:xfrm>
              <a:off x="6239465" y="6573130"/>
              <a:ext cx="146600" cy="225091"/>
            </a:xfrm>
            <a:prstGeom prst="rect">
              <a:avLst/>
            </a:prstGeom>
          </p:spPr>
        </p:pic>
      </p:grpSp>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4763468" y="4868932"/>
            <a:ext cx="3700734" cy="1077218"/>
          </a:xfrm>
          <a:prstGeom prst="rect">
            <a:avLst/>
          </a:prstGeom>
          <a:noFill/>
          <a:ln w="9525">
            <a:noFill/>
            <a:miter lim="800000"/>
            <a:headEnd/>
            <a:tailEnd/>
          </a:ln>
        </p:spPr>
        <p:txBody>
          <a:bodyPr wrap="square" lIns="91440" tIns="45720" rIns="91440" bIns="45720" anchor="t">
            <a:spAutoFit/>
          </a:bodyPr>
          <a:lstStyle/>
          <a:p>
            <a:pPr algn="ctr">
              <a:defRPr/>
            </a:pPr>
            <a:r>
              <a:rPr lang="en-US" sz="2400" b="1">
                <a:solidFill>
                  <a:srgbClr val="5F4B3B"/>
                </a:solidFill>
                <a:latin typeface="Candara"/>
                <a:cs typeface="Arial"/>
              </a:rPr>
              <a:t>Presented by </a:t>
            </a:r>
          </a:p>
          <a:p>
            <a:pPr algn="ctr">
              <a:defRPr/>
            </a:pPr>
            <a:r>
              <a:rPr lang="en-US" sz="2000">
                <a:solidFill>
                  <a:srgbClr val="5F4B3B"/>
                </a:solidFill>
                <a:latin typeface="Candara"/>
                <a:cs typeface="Arial"/>
              </a:rPr>
              <a:t>Kacey KC</a:t>
            </a:r>
            <a:r>
              <a:rPr lang="en-US" sz="2000" i="1">
                <a:solidFill>
                  <a:srgbClr val="5F4B3B"/>
                </a:solidFill>
                <a:latin typeface="Candara"/>
                <a:cs typeface="Arial"/>
              </a:rPr>
              <a:t>, </a:t>
            </a:r>
          </a:p>
          <a:p>
            <a:pPr algn="ctr">
              <a:defRPr/>
            </a:pPr>
            <a:r>
              <a:rPr lang="en-US" sz="2000" i="1">
                <a:solidFill>
                  <a:srgbClr val="5F4B3B"/>
                </a:solidFill>
                <a:latin typeface="Candara"/>
                <a:cs typeface="Arial"/>
              </a:rPr>
              <a:t>State Forester </a:t>
            </a:r>
            <a:r>
              <a:rPr lang="en-US" sz="2000" i="1" err="1">
                <a:solidFill>
                  <a:srgbClr val="5F4B3B"/>
                </a:solidFill>
                <a:latin typeface="Candara"/>
                <a:cs typeface="Arial"/>
              </a:rPr>
              <a:t>Firewarden</a:t>
            </a:r>
            <a:endParaRPr lang="en-US" sz="2800">
              <a:solidFill>
                <a:srgbClr val="C00000"/>
              </a:solidFill>
              <a:latin typeface="Candara"/>
            </a:endParaRPr>
          </a:p>
        </p:txBody>
      </p:sp>
      <p:sp>
        <p:nvSpPr>
          <p:cNvPr id="3" name="Slide Number Placeholder 2">
            <a:extLst>
              <a:ext uri="{FF2B5EF4-FFF2-40B4-BE49-F238E27FC236}">
                <a16:creationId xmlns:a16="http://schemas.microsoft.com/office/drawing/2014/main" id="{A8278C69-C589-4D3F-9822-861994EAF3A7}"/>
              </a:ext>
            </a:extLst>
          </p:cNvPr>
          <p:cNvSpPr>
            <a:spLocks noGrp="1"/>
          </p:cNvSpPr>
          <p:nvPr>
            <p:ph type="sldNum" sz="quarter" idx="12"/>
          </p:nvPr>
        </p:nvSpPr>
        <p:spPr>
          <a:xfrm>
            <a:off x="6995244" y="6103755"/>
            <a:ext cx="2133600" cy="365125"/>
          </a:xfrm>
        </p:spPr>
        <p:txBody>
          <a:bodyPr/>
          <a:lstStyle/>
          <a:p>
            <a:pPr>
              <a:defRPr/>
            </a:pPr>
            <a:fld id="{0503D940-AB8C-4343-850E-90F1D850C687}" type="slidenum">
              <a:rPr lang="en-US" smtClean="0"/>
              <a:pPr>
                <a:defRPr/>
              </a:pPr>
              <a:t>1</a:t>
            </a:fld>
            <a:endParaRPr lang="en-US"/>
          </a:p>
        </p:txBody>
      </p:sp>
      <p:pic>
        <p:nvPicPr>
          <p:cNvPr id="23" name="Picture 22" descr="Logos of the Nevada Department of Conservation and Natural Resources and the Nevada Division of Forestry">
            <a:extLst>
              <a:ext uri="{FF2B5EF4-FFF2-40B4-BE49-F238E27FC236}">
                <a16:creationId xmlns:a16="http://schemas.microsoft.com/office/drawing/2014/main" id="{87220E40-5277-4B38-A0AF-E599B1A284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89" t="13436" r="2545" b="17847"/>
          <a:stretch/>
        </p:blipFill>
        <p:spPr>
          <a:xfrm>
            <a:off x="3935777" y="108382"/>
            <a:ext cx="5230015" cy="1014983"/>
          </a:xfrm>
          <a:prstGeom prst="rect">
            <a:avLst/>
          </a:prstGeom>
        </p:spPr>
      </p:pic>
      <p:sp>
        <p:nvSpPr>
          <p:cNvPr id="14" name="Rectangle 13">
            <a:extLst>
              <a:ext uri="{FF2B5EF4-FFF2-40B4-BE49-F238E27FC236}">
                <a16:creationId xmlns:a16="http://schemas.microsoft.com/office/drawing/2014/main" id="{C2BDCA71-4F5E-4F77-A68B-42562EFE5544}"/>
              </a:ext>
            </a:extLst>
          </p:cNvPr>
          <p:cNvSpPr/>
          <p:nvPr/>
        </p:nvSpPr>
        <p:spPr>
          <a:xfrm>
            <a:off x="5170861" y="2496347"/>
            <a:ext cx="2743200" cy="369332"/>
          </a:xfrm>
          <a:prstGeom prst="rect">
            <a:avLst/>
          </a:prstGeom>
        </p:spPr>
        <p:txBody>
          <a:bodyPr wrap="square">
            <a:spAutoFit/>
          </a:bodyPr>
          <a:lstStyle/>
          <a:p>
            <a:pPr algn="ctr">
              <a:spcAft>
                <a:spcPts val="0"/>
              </a:spcAft>
              <a:defRPr/>
            </a:pPr>
            <a:r>
              <a:rPr lang="en-US" dirty="0">
                <a:solidFill>
                  <a:srgbClr val="5F4B3B"/>
                </a:solidFill>
                <a:latin typeface="Candara"/>
                <a:cs typeface="Arial"/>
              </a:rPr>
              <a:t>______</a:t>
            </a:r>
          </a:p>
        </p:txBody>
      </p:sp>
      <p:pic>
        <p:nvPicPr>
          <p:cNvPr id="24" name="Picture 6">
            <a:extLst>
              <a:ext uri="{FF2B5EF4-FFF2-40B4-BE49-F238E27FC236}">
                <a16:creationId xmlns:a16="http://schemas.microsoft.com/office/drawing/2014/main" id="{F18CA994-4774-4312-937B-8DD0F5C111FA}"/>
              </a:ext>
            </a:extLst>
          </p:cNvPr>
          <p:cNvPicPr>
            <a:picLocks noChangeAspect="1"/>
          </p:cNvPicPr>
          <p:nvPr/>
        </p:nvPicPr>
        <p:blipFill rotWithShape="1">
          <a:blip r:embed="rId6"/>
          <a:srcRect l="2830" t="-47982" r="46312" b="5755"/>
          <a:stretch/>
        </p:blipFill>
        <p:spPr>
          <a:xfrm>
            <a:off x="3908947" y="6306248"/>
            <a:ext cx="5267028" cy="538617"/>
          </a:xfrm>
          <a:prstGeom prst="rect">
            <a:avLst/>
          </a:prstGeom>
        </p:spPr>
      </p:pic>
      <p:sp>
        <p:nvSpPr>
          <p:cNvPr id="20" name="TextBox 6">
            <a:extLst>
              <a:ext uri="{FF2B5EF4-FFF2-40B4-BE49-F238E27FC236}">
                <a16:creationId xmlns:a16="http://schemas.microsoft.com/office/drawing/2014/main" id="{C1F92D5E-C933-40F4-A5B4-AC26E99D9F50}"/>
              </a:ext>
            </a:extLst>
          </p:cNvPr>
          <p:cNvSpPr txBox="1">
            <a:spLocks noChangeArrowheads="1"/>
          </p:cNvSpPr>
          <p:nvPr/>
        </p:nvSpPr>
        <p:spPr bwMode="auto">
          <a:xfrm>
            <a:off x="3814582" y="6562048"/>
            <a:ext cx="5247089"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forestry.nv.gov  l                      @</a:t>
            </a:r>
            <a:r>
              <a:rPr lang="en-US" sz="1300" err="1">
                <a:solidFill>
                  <a:schemeClr val="bg1"/>
                </a:solidFill>
                <a:latin typeface="Candara"/>
                <a:cs typeface="Arial"/>
              </a:rPr>
              <a:t>NevDCNR</a:t>
            </a:r>
            <a:r>
              <a:rPr lang="en-US" sz="1300">
                <a:solidFill>
                  <a:schemeClr val="bg1"/>
                </a:solidFill>
                <a:latin typeface="Candara"/>
                <a:cs typeface="Arial"/>
              </a:rPr>
              <a:t> </a:t>
            </a:r>
            <a:endParaRPr lang="en-US" sz="1300">
              <a:solidFill>
                <a:schemeClr val="bg1"/>
              </a:solidFill>
            </a:endParaRPr>
          </a:p>
          <a:p>
            <a:pPr algn="ctr">
              <a:defRPr/>
            </a:pPr>
            <a:endParaRPr lang="en-US" sz="1300">
              <a:latin typeface="+mn-lt"/>
              <a:cs typeface="Arial" pitchFamily="34" charset="0"/>
            </a:endParaRPr>
          </a:p>
        </p:txBody>
      </p:sp>
      <p:grpSp>
        <p:nvGrpSpPr>
          <p:cNvPr id="19" name="Group 18">
            <a:extLst>
              <a:ext uri="{FF2B5EF4-FFF2-40B4-BE49-F238E27FC236}">
                <a16:creationId xmlns:a16="http://schemas.microsoft.com/office/drawing/2014/main" id="{2C158620-C1C1-4809-AF67-34D9B742BEFB}"/>
              </a:ext>
            </a:extLst>
          </p:cNvPr>
          <p:cNvGrpSpPr/>
          <p:nvPr/>
        </p:nvGrpSpPr>
        <p:grpSpPr>
          <a:xfrm>
            <a:off x="6214205" y="6584224"/>
            <a:ext cx="667584" cy="226627"/>
            <a:chOff x="6239465" y="6571594"/>
            <a:chExt cx="667584" cy="226627"/>
          </a:xfrm>
        </p:grpSpPr>
        <p:pic>
          <p:nvPicPr>
            <p:cNvPr id="21" name="Picture 6">
              <a:extLst>
                <a:ext uri="{FF2B5EF4-FFF2-40B4-BE49-F238E27FC236}">
                  <a16:creationId xmlns:a16="http://schemas.microsoft.com/office/drawing/2014/main" id="{D7B02AD4-F286-4E8D-BA95-54BFEE26F815}"/>
                </a:ext>
              </a:extLst>
            </p:cNvPr>
            <p:cNvPicPr>
              <a:picLocks noChangeAspect="1"/>
            </p:cNvPicPr>
            <p:nvPr/>
          </p:nvPicPr>
          <p:blipFill rotWithShape="1">
            <a:blip r:embed="rId4"/>
            <a:srcRect l="31299" t="57025" r="27851" b="413"/>
            <a:stretch/>
          </p:blipFill>
          <p:spPr>
            <a:xfrm>
              <a:off x="6653212" y="6571594"/>
              <a:ext cx="253837" cy="226293"/>
            </a:xfrm>
            <a:prstGeom prst="rect">
              <a:avLst/>
            </a:prstGeom>
          </p:spPr>
        </p:pic>
        <p:pic>
          <p:nvPicPr>
            <p:cNvPr id="22" name="Picture 6">
              <a:extLst>
                <a:ext uri="{FF2B5EF4-FFF2-40B4-BE49-F238E27FC236}">
                  <a16:creationId xmlns:a16="http://schemas.microsoft.com/office/drawing/2014/main" id="{28360D78-C0C4-465B-9E37-17C8B7C68556}"/>
                </a:ext>
              </a:extLst>
            </p:cNvPr>
            <p:cNvPicPr>
              <a:picLocks noChangeAspect="1"/>
            </p:cNvPicPr>
            <p:nvPr/>
          </p:nvPicPr>
          <p:blipFill rotWithShape="1">
            <a:blip r:embed="rId4"/>
            <a:srcRect l="46181" t="12810" r="5249" b="41736"/>
            <a:stretch/>
          </p:blipFill>
          <p:spPr>
            <a:xfrm>
              <a:off x="6412868" y="6618331"/>
              <a:ext cx="208431" cy="168984"/>
            </a:xfrm>
            <a:prstGeom prst="rect">
              <a:avLst/>
            </a:prstGeom>
          </p:spPr>
        </p:pic>
        <p:pic>
          <p:nvPicPr>
            <p:cNvPr id="25" name="Picture 6">
              <a:extLst>
                <a:ext uri="{FF2B5EF4-FFF2-40B4-BE49-F238E27FC236}">
                  <a16:creationId xmlns:a16="http://schemas.microsoft.com/office/drawing/2014/main" id="{02FF3045-F365-4B9B-8F40-1C4158071E02}"/>
                </a:ext>
              </a:extLst>
            </p:cNvPr>
            <p:cNvPicPr>
              <a:picLocks noChangeAspect="1"/>
            </p:cNvPicPr>
            <p:nvPr/>
          </p:nvPicPr>
          <p:blipFill rotWithShape="1">
            <a:blip r:embed="rId4"/>
            <a:srcRect t="14815" r="70984" b="30247"/>
            <a:stretch/>
          </p:blipFill>
          <p:spPr>
            <a:xfrm>
              <a:off x="6239465" y="6573130"/>
              <a:ext cx="146600" cy="225091"/>
            </a:xfrm>
            <a:prstGeom prst="rect">
              <a:avLst/>
            </a:prstGeom>
          </p:spPr>
        </p:pic>
      </p:grpSp>
      <p:pic>
        <p:nvPicPr>
          <p:cNvPr id="2" name="Picture 3">
            <a:extLst>
              <a:ext uri="{FF2B5EF4-FFF2-40B4-BE49-F238E27FC236}">
                <a16:creationId xmlns:a16="http://schemas.microsoft.com/office/drawing/2014/main" id="{32E92DA0-204E-4415-9C26-95D1D4D3DD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28586" r="28586"/>
          <a:stretch/>
        </p:blipFill>
        <p:spPr>
          <a:xfrm>
            <a:off x="-1517" y="0"/>
            <a:ext cx="3948439" cy="6851439"/>
          </a:xfrm>
          <a:prstGeom prst="rect">
            <a:avLst/>
          </a:prstGeom>
        </p:spPr>
      </p:pic>
    </p:spTree>
    <p:extLst>
      <p:ext uri="{BB962C8B-B14F-4D97-AF65-F5344CB8AC3E}">
        <p14:creationId xmlns:p14="http://schemas.microsoft.com/office/powerpoint/2010/main" val="326443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97E5385-8F44-4457-8834-BC0BA4949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27" y="1698793"/>
            <a:ext cx="7849773" cy="898046"/>
          </a:xfrm>
          <a:prstGeom prst="rect">
            <a:avLst/>
          </a:prstGeom>
        </p:spPr>
      </p:pic>
      <p:sp>
        <p:nvSpPr>
          <p:cNvPr id="2" name="TextBox 1"/>
          <p:cNvSpPr txBox="1"/>
          <p:nvPr/>
        </p:nvSpPr>
        <p:spPr>
          <a:xfrm>
            <a:off x="1752600" y="3209062"/>
            <a:ext cx="7239000" cy="615553"/>
          </a:xfrm>
          <a:prstGeom prst="rect">
            <a:avLst/>
          </a:prstGeom>
          <a:noFill/>
        </p:spPr>
        <p:txBody>
          <a:bodyPr wrap="square" rtlCol="0">
            <a:spAutoFit/>
          </a:bodyPr>
          <a:lstStyle/>
          <a:p>
            <a:endParaRPr lang="en-US" altLang="en-US" sz="1700" b="1">
              <a:solidFill>
                <a:srgbClr val="5F4B3B"/>
              </a:solidFill>
              <a:latin typeface="+mj-lt"/>
            </a:endParaRPr>
          </a:p>
          <a:p>
            <a:r>
              <a:rPr lang="en-US" altLang="en-US" sz="1700" b="1">
                <a:solidFill>
                  <a:srgbClr val="5F4B3B"/>
                </a:solidFill>
                <a:latin typeface="+mj-lt"/>
              </a:rPr>
              <a:t>	</a:t>
            </a:r>
          </a:p>
        </p:txBody>
      </p:sp>
      <p:sp>
        <p:nvSpPr>
          <p:cNvPr id="3" name="Slide Number Placeholder 2">
            <a:extLst>
              <a:ext uri="{FF2B5EF4-FFF2-40B4-BE49-F238E27FC236}">
                <a16:creationId xmlns:a16="http://schemas.microsoft.com/office/drawing/2014/main" id="{5C952AE8-07B1-49B0-A684-06FDF240A51B}"/>
              </a:ext>
            </a:extLst>
          </p:cNvPr>
          <p:cNvSpPr>
            <a:spLocks noGrp="1"/>
          </p:cNvSpPr>
          <p:nvPr>
            <p:ph type="sldNum" sz="quarter" idx="12"/>
          </p:nvPr>
        </p:nvSpPr>
        <p:spPr/>
        <p:txBody>
          <a:bodyPr/>
          <a:lstStyle/>
          <a:p>
            <a:pPr>
              <a:defRPr/>
            </a:pPr>
            <a:fld id="{0503D940-AB8C-4343-850E-90F1D850C687}" type="slidenum">
              <a:rPr lang="en-US" smtClean="0"/>
              <a:pPr>
                <a:defRPr/>
              </a:pPr>
              <a:t>2</a:t>
            </a:fld>
            <a:endParaRPr lang="en-US"/>
          </a:p>
        </p:txBody>
      </p:sp>
      <p:sp>
        <p:nvSpPr>
          <p:cNvPr id="21" name="TextBox 6">
            <a:extLst>
              <a:ext uri="{FF2B5EF4-FFF2-40B4-BE49-F238E27FC236}">
                <a16:creationId xmlns:a16="http://schemas.microsoft.com/office/drawing/2014/main" id="{08C4888D-AD12-4ADE-9AB0-7FE25F0C9960}"/>
              </a:ext>
            </a:extLst>
          </p:cNvPr>
          <p:cNvSpPr txBox="1">
            <a:spLocks noChangeArrowheads="1"/>
          </p:cNvSpPr>
          <p:nvPr/>
        </p:nvSpPr>
        <p:spPr bwMode="auto">
          <a:xfrm>
            <a:off x="1840889" y="789956"/>
            <a:ext cx="5747723" cy="553998"/>
          </a:xfrm>
          <a:prstGeom prst="rect">
            <a:avLst/>
          </a:prstGeom>
          <a:noFill/>
          <a:ln w="9525">
            <a:noFill/>
            <a:miter lim="800000"/>
            <a:headEnd/>
            <a:tailEnd/>
          </a:ln>
        </p:spPr>
        <p:txBody>
          <a:bodyPr wrap="square" lIns="91440" tIns="45720" rIns="91440" bIns="45720" anchor="t">
            <a:spAutoFit/>
          </a:bodyPr>
          <a:lstStyle/>
          <a:p>
            <a:pPr algn="ctr">
              <a:defRPr/>
            </a:pPr>
            <a:r>
              <a:rPr lang="en-US" sz="3000" b="1" cap="small">
                <a:solidFill>
                  <a:schemeClr val="bg1"/>
                </a:solidFill>
                <a:latin typeface="Candara"/>
                <a:cs typeface="Arial"/>
              </a:rPr>
              <a:t>Title : Candara, bold, small caps</a:t>
            </a:r>
          </a:p>
        </p:txBody>
      </p:sp>
      <p:pic>
        <p:nvPicPr>
          <p:cNvPr id="30" name="Picture 29">
            <a:extLst>
              <a:ext uri="{FF2B5EF4-FFF2-40B4-BE49-F238E27FC236}">
                <a16:creationId xmlns:a16="http://schemas.microsoft.com/office/drawing/2014/main" id="{931F86CE-ECA0-4EEA-A932-77DE3468BB49}"/>
              </a:ext>
            </a:extLst>
          </p:cNvPr>
          <p:cNvPicPr>
            <a:picLocks noChangeAspect="1"/>
          </p:cNvPicPr>
          <p:nvPr/>
        </p:nvPicPr>
        <p:blipFill rotWithShape="1">
          <a:blip r:embed="rId4">
            <a:extLst>
              <a:ext uri="{28A0092B-C50C-407E-A947-70E740481C1C}">
                <a14:useLocalDpi xmlns:a14="http://schemas.microsoft.com/office/drawing/2010/main" val="0"/>
              </a:ext>
            </a:extLst>
          </a:blip>
          <a:srcRect l="-75" t="23707" r="75" b="36773"/>
          <a:stretch/>
        </p:blipFill>
        <p:spPr>
          <a:xfrm>
            <a:off x="-29364" y="-88580"/>
            <a:ext cx="9166472" cy="2037710"/>
          </a:xfrm>
          <a:prstGeom prst="rect">
            <a:avLst/>
          </a:prstGeom>
        </p:spPr>
      </p:pic>
      <p:sp>
        <p:nvSpPr>
          <p:cNvPr id="31" name="Slide Number Placeholder 1">
            <a:extLst>
              <a:ext uri="{FF2B5EF4-FFF2-40B4-BE49-F238E27FC236}">
                <a16:creationId xmlns:a16="http://schemas.microsoft.com/office/drawing/2014/main" id="{E59C1EA5-8D13-4C79-9D86-854589206320}"/>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503D940-AB8C-4343-850E-90F1D850C687}" type="slidenum">
              <a:rPr lang="en-US" smtClean="0"/>
              <a:pPr>
                <a:defRPr/>
              </a:pPr>
              <a:t>2</a:t>
            </a:fld>
            <a:endParaRPr lang="en-US"/>
          </a:p>
        </p:txBody>
      </p:sp>
      <p:pic>
        <p:nvPicPr>
          <p:cNvPr id="35" name="Picture 34">
            <a:extLst>
              <a:ext uri="{FF2B5EF4-FFF2-40B4-BE49-F238E27FC236}">
                <a16:creationId xmlns:a16="http://schemas.microsoft.com/office/drawing/2014/main" id="{2DF92568-BF2C-49C8-9E5D-77FB95FEE56F}"/>
              </a:ext>
            </a:extLst>
          </p:cNvPr>
          <p:cNvPicPr>
            <a:picLocks noChangeAspect="1"/>
          </p:cNvPicPr>
          <p:nvPr/>
        </p:nvPicPr>
        <p:blipFill rotWithShape="1">
          <a:blip r:embed="rId5">
            <a:extLst>
              <a:ext uri="{28A0092B-C50C-407E-A947-70E740481C1C}">
                <a14:useLocalDpi xmlns:a14="http://schemas.microsoft.com/office/drawing/2010/main" val="0"/>
              </a:ext>
            </a:extLst>
          </a:blip>
          <a:srcRect l="1599" r="1519" b="81728"/>
          <a:stretch/>
        </p:blipFill>
        <p:spPr>
          <a:xfrm>
            <a:off x="-29364" y="764642"/>
            <a:ext cx="9170576" cy="1240477"/>
          </a:xfrm>
          <a:prstGeom prst="rect">
            <a:avLst/>
          </a:prstGeom>
        </p:spPr>
      </p:pic>
      <p:sp>
        <p:nvSpPr>
          <p:cNvPr id="20" name="TextBox 6">
            <a:extLst>
              <a:ext uri="{FF2B5EF4-FFF2-40B4-BE49-F238E27FC236}">
                <a16:creationId xmlns:a16="http://schemas.microsoft.com/office/drawing/2014/main" id="{2341D3E8-D344-45C2-BACE-8303A73A46CB}"/>
              </a:ext>
            </a:extLst>
          </p:cNvPr>
          <p:cNvSpPr txBox="1">
            <a:spLocks noChangeArrowheads="1"/>
          </p:cNvSpPr>
          <p:nvPr/>
        </p:nvSpPr>
        <p:spPr bwMode="auto">
          <a:xfrm>
            <a:off x="593010" y="2621443"/>
            <a:ext cx="7957980" cy="4154984"/>
          </a:xfrm>
          <a:prstGeom prst="rect">
            <a:avLst/>
          </a:prstGeom>
          <a:noFill/>
          <a:ln w="9525">
            <a:noFill/>
            <a:miter lim="800000"/>
            <a:headEnd/>
            <a:tailEnd/>
          </a:ln>
        </p:spPr>
        <p:txBody>
          <a:bodyPr wrap="square" lIns="91440" tIns="45720" rIns="91440" bIns="45720" anchor="t">
            <a:spAutoFit/>
          </a:bodyPr>
          <a:lstStyle/>
          <a:p>
            <a:pPr algn="just">
              <a:spcBef>
                <a:spcPts val="600"/>
              </a:spcBef>
              <a:spcAft>
                <a:spcPts val="0"/>
              </a:spcAft>
            </a:pPr>
            <a:r>
              <a:rPr lang="en-US" sz="2400" b="1" dirty="0">
                <a:solidFill>
                  <a:srgbClr val="5F4B3B"/>
                </a:solidFill>
                <a:latin typeface="+mj-lt"/>
                <a:cs typeface="Arial"/>
              </a:rPr>
              <a:t>Overview and Discussion of Proposed Changes to NAC Chapter 527</a:t>
            </a:r>
          </a:p>
          <a:p>
            <a:pPr algn="just">
              <a:spcBef>
                <a:spcPts val="0"/>
              </a:spcBef>
              <a:spcAft>
                <a:spcPts val="0"/>
              </a:spcAft>
            </a:pPr>
            <a:r>
              <a:rPr lang="en-US" sz="2400" dirty="0">
                <a:solidFill>
                  <a:srgbClr val="5F4B3B"/>
                </a:solidFill>
                <a:latin typeface="+mj-lt"/>
                <a:cs typeface="Arial"/>
              </a:rPr>
              <a:t>The purpose of the workshop is to solicit comments from interested persons on proposed permanent changes to NAC 527:</a:t>
            </a:r>
          </a:p>
          <a:p>
            <a:pPr marL="342900" indent="-342900" algn="just">
              <a:spcBef>
                <a:spcPts val="0"/>
              </a:spcBef>
              <a:spcAft>
                <a:spcPts val="0"/>
              </a:spcAft>
              <a:buFont typeface="Arial" panose="020B0604020202020204" pitchFamily="34" charset="0"/>
              <a:buChar char="•"/>
            </a:pPr>
            <a:r>
              <a:rPr lang="en-US" sz="2400" dirty="0">
                <a:solidFill>
                  <a:srgbClr val="5F4B3B"/>
                </a:solidFill>
                <a:latin typeface="+mj-lt"/>
                <a:cs typeface="Arial"/>
              </a:rPr>
              <a:t>Clarifying the process to petition and  list native flora for full protection, </a:t>
            </a:r>
          </a:p>
          <a:p>
            <a:pPr marL="342900" indent="-342900" algn="just">
              <a:spcBef>
                <a:spcPts val="0"/>
              </a:spcBef>
              <a:spcAft>
                <a:spcPts val="0"/>
              </a:spcAft>
              <a:buFont typeface="Arial" panose="020B0604020202020204" pitchFamily="34" charset="0"/>
              <a:buChar char="•"/>
            </a:pPr>
            <a:r>
              <a:rPr lang="en-US" sz="2400" dirty="0">
                <a:solidFill>
                  <a:srgbClr val="5F4B3B"/>
                </a:solidFill>
                <a:latin typeface="+mj-lt"/>
                <a:cs typeface="Arial"/>
              </a:rPr>
              <a:t>Clarifying the listing amendment process as authorized in Nevada Revised Statute (NRS), Chapter 527, and</a:t>
            </a:r>
          </a:p>
          <a:p>
            <a:pPr marL="342900" indent="-342900" algn="just">
              <a:spcBef>
                <a:spcPts val="0"/>
              </a:spcBef>
              <a:spcAft>
                <a:spcPts val="0"/>
              </a:spcAft>
              <a:buFont typeface="Arial" panose="020B0604020202020204" pitchFamily="34" charset="0"/>
              <a:buChar char="•"/>
            </a:pPr>
            <a:r>
              <a:rPr lang="en-US" sz="2400" dirty="0">
                <a:solidFill>
                  <a:srgbClr val="5F4B3B"/>
                </a:solidFill>
                <a:latin typeface="+mj-lt"/>
                <a:cs typeface="Arial"/>
              </a:rPr>
              <a:t> Updating the Nevada Natural Heritage Program name and duties</a:t>
            </a:r>
            <a:endParaRPr lang="en-US" sz="2200" dirty="0">
              <a:solidFill>
                <a:srgbClr val="5F4B3B"/>
              </a:solidFill>
              <a:latin typeface="+mj-lt"/>
              <a:cs typeface="Arial"/>
            </a:endParaRPr>
          </a:p>
        </p:txBody>
      </p:sp>
      <p:sp>
        <p:nvSpPr>
          <p:cNvPr id="34" name="TextBox 6">
            <a:extLst>
              <a:ext uri="{FF2B5EF4-FFF2-40B4-BE49-F238E27FC236}">
                <a16:creationId xmlns:a16="http://schemas.microsoft.com/office/drawing/2014/main" id="{DE9CB1DF-BF03-4A47-9EC7-4C5AC2707748}"/>
              </a:ext>
            </a:extLst>
          </p:cNvPr>
          <p:cNvSpPr txBox="1">
            <a:spLocks noChangeArrowheads="1"/>
          </p:cNvSpPr>
          <p:nvPr/>
        </p:nvSpPr>
        <p:spPr bwMode="auto">
          <a:xfrm>
            <a:off x="147711" y="1975112"/>
            <a:ext cx="8539089" cy="646331"/>
          </a:xfrm>
          <a:prstGeom prst="rect">
            <a:avLst/>
          </a:prstGeom>
          <a:noFill/>
          <a:ln w="9525">
            <a:noFill/>
            <a:miter lim="800000"/>
            <a:headEnd/>
            <a:tailEnd/>
          </a:ln>
        </p:spPr>
        <p:txBody>
          <a:bodyPr wrap="square" lIns="91440" tIns="45720" rIns="91440" bIns="45720" anchor="t">
            <a:spAutoFit/>
          </a:bodyPr>
          <a:lstStyle/>
          <a:p>
            <a:pPr algn="ctr">
              <a:defRPr/>
            </a:pPr>
            <a:r>
              <a:rPr lang="en-US" sz="3600" b="1" cap="small" dirty="0">
                <a:solidFill>
                  <a:srgbClr val="002060"/>
                </a:solidFill>
                <a:latin typeface="Candara"/>
                <a:cs typeface="Arial"/>
              </a:rPr>
              <a:t>AGENDA ITEM III.</a:t>
            </a:r>
          </a:p>
        </p:txBody>
      </p:sp>
      <p:pic>
        <p:nvPicPr>
          <p:cNvPr id="37" name="Picture 6">
            <a:extLst>
              <a:ext uri="{FF2B5EF4-FFF2-40B4-BE49-F238E27FC236}">
                <a16:creationId xmlns:a16="http://schemas.microsoft.com/office/drawing/2014/main" id="{444CC4B2-F7B4-4AA1-9917-05D67593A801}"/>
              </a:ext>
            </a:extLst>
          </p:cNvPr>
          <p:cNvPicPr>
            <a:picLocks noChangeAspect="1"/>
          </p:cNvPicPr>
          <p:nvPr/>
        </p:nvPicPr>
        <p:blipFill>
          <a:blip r:embed="rId6"/>
          <a:stretch>
            <a:fillRect/>
          </a:stretch>
        </p:blipFill>
        <p:spPr>
          <a:xfrm>
            <a:off x="0" y="6629162"/>
            <a:ext cx="9144000" cy="229076"/>
          </a:xfrm>
          <a:prstGeom prst="rect">
            <a:avLst/>
          </a:prstGeom>
        </p:spPr>
      </p:pic>
    </p:spTree>
    <p:extLst>
      <p:ext uri="{BB962C8B-B14F-4D97-AF65-F5344CB8AC3E}">
        <p14:creationId xmlns:p14="http://schemas.microsoft.com/office/powerpoint/2010/main" val="103006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F03DDD-601F-4E93-B762-100C74196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22381" y="-580309"/>
            <a:ext cx="3290051" cy="8615085"/>
          </a:xfrm>
          <a:prstGeom prst="rect">
            <a:avLst/>
          </a:prstGeom>
        </p:spPr>
      </p:pic>
      <p:pic>
        <p:nvPicPr>
          <p:cNvPr id="6" name="Picture 6">
            <a:extLst>
              <a:ext uri="{FF2B5EF4-FFF2-40B4-BE49-F238E27FC236}">
                <a16:creationId xmlns:a16="http://schemas.microsoft.com/office/drawing/2014/main" id="{9D2C6FD0-4903-4ED4-872F-8616AEEA26ED}"/>
              </a:ext>
            </a:extLst>
          </p:cNvPr>
          <p:cNvPicPr>
            <a:picLocks noChangeAspect="1"/>
          </p:cNvPicPr>
          <p:nvPr/>
        </p:nvPicPr>
        <p:blipFill>
          <a:blip r:embed="rId4"/>
          <a:stretch>
            <a:fillRect/>
          </a:stretch>
        </p:blipFill>
        <p:spPr>
          <a:xfrm>
            <a:off x="0" y="6629162"/>
            <a:ext cx="9144000" cy="229076"/>
          </a:xfrm>
          <a:prstGeom prst="rect">
            <a:avLst/>
          </a:prstGeom>
        </p:spPr>
      </p:pic>
      <p:pic>
        <p:nvPicPr>
          <p:cNvPr id="28" name="Picture 6">
            <a:extLst>
              <a:ext uri="{FF2B5EF4-FFF2-40B4-BE49-F238E27FC236}">
                <a16:creationId xmlns:a16="http://schemas.microsoft.com/office/drawing/2014/main" id="{32568060-A5A4-4D17-A0B0-CA2F07BFA383}"/>
              </a:ext>
            </a:extLst>
          </p:cNvPr>
          <p:cNvPicPr>
            <a:picLocks noChangeAspect="1"/>
          </p:cNvPicPr>
          <p:nvPr/>
        </p:nvPicPr>
        <p:blipFill>
          <a:blip r:embed="rId4"/>
          <a:stretch>
            <a:fillRect/>
          </a:stretch>
        </p:blipFill>
        <p:spPr>
          <a:xfrm rot="10800000">
            <a:off x="0" y="-38338"/>
            <a:ext cx="9144000" cy="145256"/>
          </a:xfrm>
          <a:prstGeom prst="rect">
            <a:avLst/>
          </a:prstGeom>
        </p:spPr>
      </p:pic>
      <p:sp>
        <p:nvSpPr>
          <p:cNvPr id="7" name="Rectangle 6">
            <a:extLst>
              <a:ext uri="{FF2B5EF4-FFF2-40B4-BE49-F238E27FC236}">
                <a16:creationId xmlns:a16="http://schemas.microsoft.com/office/drawing/2014/main" id="{007EFE39-783F-4C32-8B63-0FE0791AEDF7}"/>
              </a:ext>
            </a:extLst>
          </p:cNvPr>
          <p:cNvSpPr/>
          <p:nvPr/>
        </p:nvSpPr>
        <p:spPr>
          <a:xfrm>
            <a:off x="0" y="1548961"/>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 name="Slide Number Placeholder 1">
            <a:extLst>
              <a:ext uri="{FF2B5EF4-FFF2-40B4-BE49-F238E27FC236}">
                <a16:creationId xmlns:a16="http://schemas.microsoft.com/office/drawing/2014/main" id="{62AA5647-C2F4-4E35-B954-BE6B54881C39}"/>
              </a:ext>
            </a:extLst>
          </p:cNvPr>
          <p:cNvSpPr>
            <a:spLocks noGrp="1"/>
          </p:cNvSpPr>
          <p:nvPr>
            <p:ph type="sldNum" sz="quarter" idx="12"/>
          </p:nvPr>
        </p:nvSpPr>
        <p:spPr/>
        <p:txBody>
          <a:bodyPr/>
          <a:lstStyle/>
          <a:p>
            <a:pPr>
              <a:defRPr/>
            </a:pPr>
            <a:fld id="{0503D940-AB8C-4343-850E-90F1D850C687}" type="slidenum">
              <a:rPr lang="en-US" smtClean="0"/>
              <a:pPr>
                <a:defRPr/>
              </a:pPr>
              <a:t>3</a:t>
            </a:fld>
            <a:endParaRPr lang="en-US"/>
          </a:p>
        </p:txBody>
      </p:sp>
      <p:sp>
        <p:nvSpPr>
          <p:cNvPr id="17" name="TextBox 6">
            <a:extLst>
              <a:ext uri="{FF2B5EF4-FFF2-40B4-BE49-F238E27FC236}">
                <a16:creationId xmlns:a16="http://schemas.microsoft.com/office/drawing/2014/main" id="{36C0BAC1-EFE4-46DB-9045-4EBE6B997F29}"/>
              </a:ext>
            </a:extLst>
          </p:cNvPr>
          <p:cNvSpPr txBox="1">
            <a:spLocks noChangeArrowheads="1"/>
          </p:cNvSpPr>
          <p:nvPr/>
        </p:nvSpPr>
        <p:spPr bwMode="auto">
          <a:xfrm>
            <a:off x="3525" y="455472"/>
            <a:ext cx="9140475" cy="1077218"/>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1. </a:t>
            </a:r>
          </a:p>
          <a:p>
            <a:pPr algn="ctr">
              <a:defRPr/>
            </a:pPr>
            <a:r>
              <a:rPr lang="en-US" sz="3200" b="1" cap="small" dirty="0">
                <a:solidFill>
                  <a:srgbClr val="326297"/>
                </a:solidFill>
                <a:latin typeface="Candara"/>
                <a:cs typeface="Arial"/>
              </a:rPr>
              <a:t>NAC 527.010</a:t>
            </a:r>
          </a:p>
        </p:txBody>
      </p:sp>
      <p:sp>
        <p:nvSpPr>
          <p:cNvPr id="12" name="TextBox 11">
            <a:extLst>
              <a:ext uri="{FF2B5EF4-FFF2-40B4-BE49-F238E27FC236}">
                <a16:creationId xmlns:a16="http://schemas.microsoft.com/office/drawing/2014/main" id="{91C87455-2302-E753-D9C4-83645AC32143}"/>
              </a:ext>
            </a:extLst>
          </p:cNvPr>
          <p:cNvSpPr txBox="1"/>
          <p:nvPr/>
        </p:nvSpPr>
        <p:spPr>
          <a:xfrm>
            <a:off x="452606" y="2221881"/>
            <a:ext cx="8229600" cy="2905924"/>
          </a:xfrm>
          <a:prstGeom prst="rect">
            <a:avLst/>
          </a:prstGeom>
          <a:noFill/>
        </p:spPr>
        <p:txBody>
          <a:bodyPr wrap="square">
            <a:spAutoFit/>
          </a:bodyPr>
          <a:lstStyle/>
          <a:p>
            <a:pPr marL="0" marR="0">
              <a:lnSpc>
                <a:spcPct val="115000"/>
              </a:lnSpc>
              <a:spcBef>
                <a:spcPts val="0"/>
              </a:spcBef>
              <a:spcAft>
                <a:spcPts val="100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3.  The State Forester </a:t>
            </a:r>
            <a:r>
              <a:rPr lang="en-US" sz="1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Firewarden</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will rely to the extent practicable upon the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most recent edition of the</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International Code of </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[Botanical]</a:t>
            </a:r>
            <a:r>
              <a:rPr lang="en-US" sz="1600"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Nomenclature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for algae, fungi, and plants</a:t>
            </a:r>
            <a:r>
              <a:rPr lang="en-US" sz="1600"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(Saint Louis Code), 2000 edition,]</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as amended periodically by the International Botanical Congress,</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which is hereby adopted by reference, to </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describe</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determine the correct scientific name(s) and synonym(s) of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species and subspecies of native plants critically endangered and threatened with extinction. The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International Code of Nomenclature for algae, fungi, and plants</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publication</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may be purchased from </a:t>
            </a:r>
            <a:r>
              <a:rPr lang="en-US" sz="1600" strike="sngStrike"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Koeltz</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Scientific Books, P.O. Box 1360, D-61453 </a:t>
            </a:r>
            <a:r>
              <a:rPr lang="en-US" sz="1600" strike="sngStrike"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Königstein</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Germany, for the price of $52. The publication] </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is </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[also]</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available, free of charge, from the International Association for Plant Taxonomy</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the Internet address</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http://www.bgbm.fu-berlin.de/iapt/nomenclature/code/default.htm]</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495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Chart showing Humboldt River water flows overlaid with acres burned each year in Nevada.">
            <a:extLst>
              <a:ext uri="{FF2B5EF4-FFF2-40B4-BE49-F238E27FC236}">
                <a16:creationId xmlns:a16="http://schemas.microsoft.com/office/drawing/2014/main" id="{9D526BF1-B14B-4A17-8749-7469C320DA90}"/>
              </a:ext>
            </a:extLst>
          </p:cNvPr>
          <p:cNvPicPr>
            <a:picLocks noChangeAspect="1"/>
          </p:cNvPicPr>
          <p:nvPr/>
        </p:nvPicPr>
        <p:blipFill>
          <a:blip r:embed="rId3"/>
          <a:stretch>
            <a:fillRect/>
          </a:stretch>
        </p:blipFill>
        <p:spPr>
          <a:xfrm>
            <a:off x="-3" y="0"/>
            <a:ext cx="9144000" cy="6872068"/>
          </a:xfrm>
          <a:prstGeom prst="rect">
            <a:avLst/>
          </a:prstGeom>
        </p:spPr>
      </p:pic>
      <p:sp>
        <p:nvSpPr>
          <p:cNvPr id="12" name="Slide Number Placeholder 11">
            <a:extLst>
              <a:ext uri="{FF2B5EF4-FFF2-40B4-BE49-F238E27FC236}">
                <a16:creationId xmlns:a16="http://schemas.microsoft.com/office/drawing/2014/main" id="{C230240D-C94C-44A0-BE51-D8040396B981}"/>
              </a:ext>
            </a:extLst>
          </p:cNvPr>
          <p:cNvSpPr>
            <a:spLocks noGrp="1"/>
          </p:cNvSpPr>
          <p:nvPr>
            <p:ph type="sldNum" sz="quarter" idx="12"/>
          </p:nvPr>
        </p:nvSpPr>
        <p:spPr>
          <a:xfrm>
            <a:off x="6539132" y="6293103"/>
            <a:ext cx="2133600" cy="365125"/>
          </a:xfrm>
        </p:spPr>
        <p:txBody>
          <a:bodyPr/>
          <a:lstStyle/>
          <a:p>
            <a:pPr>
              <a:defRPr/>
            </a:pPr>
            <a:fld id="{0503D940-AB8C-4343-850E-90F1D850C687}" type="slidenum">
              <a:rPr lang="en-US" smtClean="0"/>
              <a:pPr>
                <a:defRPr/>
              </a:pPr>
              <a:t>4</a:t>
            </a:fld>
            <a:endParaRPr lang="en-US"/>
          </a:p>
        </p:txBody>
      </p:sp>
      <p:sp>
        <p:nvSpPr>
          <p:cNvPr id="6" name="TextBox 6"/>
          <p:cNvSpPr txBox="1">
            <a:spLocks noChangeArrowheads="1"/>
          </p:cNvSpPr>
          <p:nvPr/>
        </p:nvSpPr>
        <p:spPr bwMode="auto">
          <a:xfrm>
            <a:off x="302452" y="534531"/>
            <a:ext cx="8539089" cy="1569660"/>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2: </a:t>
            </a:r>
            <a:r>
              <a:rPr lang="en-US" sz="3200" b="1" cap="small" dirty="0" err="1">
                <a:solidFill>
                  <a:srgbClr val="326297"/>
                </a:solidFill>
                <a:latin typeface="Candara"/>
                <a:cs typeface="Arial"/>
              </a:rPr>
              <a:t>nac</a:t>
            </a:r>
            <a:r>
              <a:rPr lang="en-US" sz="3200" b="1" cap="small" dirty="0">
                <a:solidFill>
                  <a:srgbClr val="326297"/>
                </a:solidFill>
                <a:latin typeface="Candara"/>
                <a:cs typeface="Arial"/>
              </a:rPr>
              <a:t> 527.110</a:t>
            </a:r>
          </a:p>
          <a:p>
            <a:pPr algn="ctr">
              <a:defRPr/>
            </a:pPr>
            <a:r>
              <a:rPr lang="en-US" sz="3200" b="1" cap="small" dirty="0">
                <a:solidFill>
                  <a:srgbClr val="326297"/>
                </a:solidFill>
                <a:latin typeface="Candara"/>
                <a:cs typeface="Arial"/>
              </a:rPr>
              <a:t>Section 3: </a:t>
            </a:r>
            <a:r>
              <a:rPr lang="en-US" sz="3200" b="1" cap="small" dirty="0" err="1">
                <a:solidFill>
                  <a:srgbClr val="326297"/>
                </a:solidFill>
                <a:latin typeface="Candara"/>
                <a:cs typeface="Arial"/>
              </a:rPr>
              <a:t>nac</a:t>
            </a:r>
            <a:r>
              <a:rPr lang="en-US" sz="3200" b="1" cap="small" dirty="0">
                <a:solidFill>
                  <a:srgbClr val="326297"/>
                </a:solidFill>
                <a:latin typeface="Candara"/>
                <a:cs typeface="Arial"/>
              </a:rPr>
              <a:t> 527.200</a:t>
            </a:r>
          </a:p>
          <a:p>
            <a:pPr algn="ctr">
              <a:defRPr/>
            </a:pPr>
            <a:r>
              <a:rPr lang="en-US" sz="3200" b="1" cap="small" dirty="0">
                <a:solidFill>
                  <a:srgbClr val="326297"/>
                </a:solidFill>
                <a:latin typeface="Candara"/>
                <a:cs typeface="Arial"/>
              </a:rPr>
              <a:t>Section 5: </a:t>
            </a:r>
            <a:r>
              <a:rPr lang="en-US" sz="3200" b="1" cap="small" dirty="0" err="1">
                <a:solidFill>
                  <a:srgbClr val="326297"/>
                </a:solidFill>
                <a:latin typeface="Candara"/>
                <a:cs typeface="Arial"/>
              </a:rPr>
              <a:t>nac</a:t>
            </a:r>
            <a:r>
              <a:rPr lang="en-US" sz="3200" b="1" cap="small" dirty="0">
                <a:solidFill>
                  <a:srgbClr val="326297"/>
                </a:solidFill>
                <a:latin typeface="Candara"/>
                <a:cs typeface="Arial"/>
              </a:rPr>
              <a:t> 527.360</a:t>
            </a:r>
          </a:p>
        </p:txBody>
      </p:sp>
      <p:sp>
        <p:nvSpPr>
          <p:cNvPr id="18" name="Rectangle 17">
            <a:extLst>
              <a:ext uri="{FF2B5EF4-FFF2-40B4-BE49-F238E27FC236}">
                <a16:creationId xmlns:a16="http://schemas.microsoft.com/office/drawing/2014/main" id="{F7996111-851D-414A-B29A-33CCC6A34A4D}"/>
              </a:ext>
            </a:extLst>
          </p:cNvPr>
          <p:cNvSpPr/>
          <p:nvPr/>
        </p:nvSpPr>
        <p:spPr>
          <a:xfrm>
            <a:off x="9185" y="2115501"/>
            <a:ext cx="9134815"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pic>
        <p:nvPicPr>
          <p:cNvPr id="3" name="Picture 2" descr="A picture containing company name&#10;&#10;Description automatically generated">
            <a:extLst>
              <a:ext uri="{FF2B5EF4-FFF2-40B4-BE49-F238E27FC236}">
                <a16:creationId xmlns:a16="http://schemas.microsoft.com/office/drawing/2014/main" id="{69A60DE8-99FF-9148-2AC4-CF10827B3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54" y="2402190"/>
            <a:ext cx="3579429" cy="3981714"/>
          </a:xfrm>
          <a:prstGeom prst="rect">
            <a:avLst/>
          </a:prstGeom>
        </p:spPr>
      </p:pic>
      <p:sp>
        <p:nvSpPr>
          <p:cNvPr id="4" name="TextBox 3">
            <a:extLst>
              <a:ext uri="{FF2B5EF4-FFF2-40B4-BE49-F238E27FC236}">
                <a16:creationId xmlns:a16="http://schemas.microsoft.com/office/drawing/2014/main" id="{F3040ACC-8D3C-8264-C0AD-C2A3DB64D183}"/>
              </a:ext>
            </a:extLst>
          </p:cNvPr>
          <p:cNvSpPr txBox="1"/>
          <p:nvPr/>
        </p:nvSpPr>
        <p:spPr>
          <a:xfrm>
            <a:off x="4830363" y="2977275"/>
            <a:ext cx="3756211" cy="2831544"/>
          </a:xfrm>
          <a:prstGeom prst="rect">
            <a:avLst/>
          </a:prstGeom>
          <a:noFill/>
        </p:spPr>
        <p:txBody>
          <a:bodyPr wrap="square" rtlCol="0">
            <a:spAutoFit/>
          </a:bodyPr>
          <a:lstStyle/>
          <a:p>
            <a:pPr algn="ctr">
              <a:spcBef>
                <a:spcPts val="600"/>
              </a:spcBef>
              <a:spcAft>
                <a:spcPts val="600"/>
              </a:spcAft>
            </a:pPr>
            <a:r>
              <a:rPr lang="en-US" sz="2400" b="1" dirty="0">
                <a:solidFill>
                  <a:srgbClr val="5F4B3B"/>
                </a:solidFill>
                <a:latin typeface="+mj-lt"/>
                <a:cs typeface="Arial"/>
              </a:rPr>
              <a:t>Mission:</a:t>
            </a:r>
          </a:p>
          <a:p>
            <a:pPr algn="ctr">
              <a:spcBef>
                <a:spcPts val="600"/>
              </a:spcBef>
            </a:pPr>
            <a:r>
              <a:rPr lang="en-US" sz="2400" dirty="0">
                <a:solidFill>
                  <a:srgbClr val="5F4B3B"/>
                </a:solidFill>
                <a:latin typeface="+mj-lt"/>
                <a:cs typeface="Arial"/>
              </a:rPr>
              <a:t>To maintain biodiversity data for Nevada’s at-risk plants and animals to support informed land use planning and conservation planning decisions.</a:t>
            </a:r>
          </a:p>
        </p:txBody>
      </p:sp>
    </p:spTree>
    <p:extLst>
      <p:ext uri="{BB962C8B-B14F-4D97-AF65-F5344CB8AC3E}">
        <p14:creationId xmlns:p14="http://schemas.microsoft.com/office/powerpoint/2010/main" val="182559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F03DDD-601F-4E93-B762-100C74196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407246" y="-65175"/>
            <a:ext cx="4320320" cy="8615085"/>
          </a:xfrm>
          <a:prstGeom prst="rect">
            <a:avLst/>
          </a:prstGeom>
        </p:spPr>
      </p:pic>
      <p:pic>
        <p:nvPicPr>
          <p:cNvPr id="6" name="Picture 6">
            <a:extLst>
              <a:ext uri="{FF2B5EF4-FFF2-40B4-BE49-F238E27FC236}">
                <a16:creationId xmlns:a16="http://schemas.microsoft.com/office/drawing/2014/main" id="{9D2C6FD0-4903-4ED4-872F-8616AEEA26ED}"/>
              </a:ext>
            </a:extLst>
          </p:cNvPr>
          <p:cNvPicPr>
            <a:picLocks noChangeAspect="1"/>
          </p:cNvPicPr>
          <p:nvPr/>
        </p:nvPicPr>
        <p:blipFill>
          <a:blip r:embed="rId4"/>
          <a:stretch>
            <a:fillRect/>
          </a:stretch>
        </p:blipFill>
        <p:spPr>
          <a:xfrm>
            <a:off x="0" y="6629162"/>
            <a:ext cx="9144000" cy="229076"/>
          </a:xfrm>
          <a:prstGeom prst="rect">
            <a:avLst/>
          </a:prstGeom>
        </p:spPr>
      </p:pic>
      <p:pic>
        <p:nvPicPr>
          <p:cNvPr id="28" name="Picture 6">
            <a:extLst>
              <a:ext uri="{FF2B5EF4-FFF2-40B4-BE49-F238E27FC236}">
                <a16:creationId xmlns:a16="http://schemas.microsoft.com/office/drawing/2014/main" id="{32568060-A5A4-4D17-A0B0-CA2F07BFA383}"/>
              </a:ext>
            </a:extLst>
          </p:cNvPr>
          <p:cNvPicPr>
            <a:picLocks noChangeAspect="1"/>
          </p:cNvPicPr>
          <p:nvPr/>
        </p:nvPicPr>
        <p:blipFill>
          <a:blip r:embed="rId4"/>
          <a:stretch>
            <a:fillRect/>
          </a:stretch>
        </p:blipFill>
        <p:spPr>
          <a:xfrm rot="10800000">
            <a:off x="0" y="-38338"/>
            <a:ext cx="9144000" cy="145256"/>
          </a:xfrm>
          <a:prstGeom prst="rect">
            <a:avLst/>
          </a:prstGeom>
        </p:spPr>
      </p:pic>
      <p:sp>
        <p:nvSpPr>
          <p:cNvPr id="7" name="Rectangle 6">
            <a:extLst>
              <a:ext uri="{FF2B5EF4-FFF2-40B4-BE49-F238E27FC236}">
                <a16:creationId xmlns:a16="http://schemas.microsoft.com/office/drawing/2014/main" id="{007EFE39-783F-4C32-8B63-0FE0791AEDF7}"/>
              </a:ext>
            </a:extLst>
          </p:cNvPr>
          <p:cNvSpPr/>
          <p:nvPr/>
        </p:nvSpPr>
        <p:spPr>
          <a:xfrm>
            <a:off x="0" y="1548961"/>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 name="Slide Number Placeholder 1">
            <a:extLst>
              <a:ext uri="{FF2B5EF4-FFF2-40B4-BE49-F238E27FC236}">
                <a16:creationId xmlns:a16="http://schemas.microsoft.com/office/drawing/2014/main" id="{62AA5647-C2F4-4E35-B954-BE6B54881C39}"/>
              </a:ext>
            </a:extLst>
          </p:cNvPr>
          <p:cNvSpPr>
            <a:spLocks noGrp="1"/>
          </p:cNvSpPr>
          <p:nvPr>
            <p:ph type="sldNum" sz="quarter" idx="12"/>
          </p:nvPr>
        </p:nvSpPr>
        <p:spPr/>
        <p:txBody>
          <a:bodyPr/>
          <a:lstStyle/>
          <a:p>
            <a:pPr>
              <a:defRPr/>
            </a:pPr>
            <a:fld id="{0503D940-AB8C-4343-850E-90F1D850C687}" type="slidenum">
              <a:rPr lang="en-US" smtClean="0"/>
              <a:pPr>
                <a:defRPr/>
              </a:pPr>
              <a:t>5</a:t>
            </a:fld>
            <a:endParaRPr lang="en-US"/>
          </a:p>
        </p:txBody>
      </p:sp>
      <p:sp>
        <p:nvSpPr>
          <p:cNvPr id="17" name="TextBox 6">
            <a:extLst>
              <a:ext uri="{FF2B5EF4-FFF2-40B4-BE49-F238E27FC236}">
                <a16:creationId xmlns:a16="http://schemas.microsoft.com/office/drawing/2014/main" id="{36C0BAC1-EFE4-46DB-9045-4EBE6B997F29}"/>
              </a:ext>
            </a:extLst>
          </p:cNvPr>
          <p:cNvSpPr txBox="1">
            <a:spLocks noChangeArrowheads="1"/>
          </p:cNvSpPr>
          <p:nvPr/>
        </p:nvSpPr>
        <p:spPr bwMode="auto">
          <a:xfrm>
            <a:off x="3525" y="455472"/>
            <a:ext cx="9140475" cy="1077218"/>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3. </a:t>
            </a:r>
          </a:p>
          <a:p>
            <a:pPr algn="ctr">
              <a:defRPr/>
            </a:pPr>
            <a:r>
              <a:rPr lang="en-US" sz="3200" b="1" cap="small" dirty="0">
                <a:solidFill>
                  <a:srgbClr val="326297"/>
                </a:solidFill>
                <a:latin typeface="Candara"/>
                <a:cs typeface="Arial"/>
              </a:rPr>
              <a:t>NAC 527.200</a:t>
            </a:r>
          </a:p>
        </p:txBody>
      </p:sp>
      <p:sp>
        <p:nvSpPr>
          <p:cNvPr id="12" name="TextBox 11">
            <a:extLst>
              <a:ext uri="{FF2B5EF4-FFF2-40B4-BE49-F238E27FC236}">
                <a16:creationId xmlns:a16="http://schemas.microsoft.com/office/drawing/2014/main" id="{91C87455-2302-E753-D9C4-83645AC32143}"/>
              </a:ext>
            </a:extLst>
          </p:cNvPr>
          <p:cNvSpPr txBox="1"/>
          <p:nvPr/>
        </p:nvSpPr>
        <p:spPr>
          <a:xfrm>
            <a:off x="452606" y="2221881"/>
            <a:ext cx="8229600" cy="357534"/>
          </a:xfrm>
          <a:prstGeom prst="rect">
            <a:avLst/>
          </a:prstGeom>
          <a:noFill/>
        </p:spPr>
        <p:txBody>
          <a:bodyPr wrap="square">
            <a:spAutoFit/>
          </a:bodyPr>
          <a:lstStyle/>
          <a:p>
            <a:pPr marL="0" marR="0">
              <a:lnSpc>
                <a:spcPct val="115000"/>
              </a:lnSpc>
              <a:spcBef>
                <a:spcPts val="0"/>
              </a:spcBef>
              <a:spcAft>
                <a:spcPts val="100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D7962B-BE0B-7BEF-F142-17DCF0753CAA}"/>
              </a:ext>
            </a:extLst>
          </p:cNvPr>
          <p:cNvSpPr txBox="1"/>
          <p:nvPr/>
        </p:nvSpPr>
        <p:spPr>
          <a:xfrm>
            <a:off x="492524" y="2265482"/>
            <a:ext cx="8162476" cy="3947299"/>
          </a:xfrm>
          <a:prstGeom prst="rect">
            <a:avLst/>
          </a:prstGeom>
          <a:noFill/>
        </p:spPr>
        <p:txBody>
          <a:bodyPr wrap="square">
            <a:spAutoFit/>
          </a:bodyPr>
          <a:lstStyle/>
          <a:p>
            <a:pPr marL="0" marR="0">
              <a:lnSpc>
                <a:spcPts val="12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1.  </a:t>
            </a:r>
            <a:r>
              <a:rPr lang="en-US" sz="1400"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The </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Nevada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Division of</a:t>
            </a:r>
            <a:r>
              <a:rPr lang="en-US" sz="1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Natural Heritage </a:t>
            </a: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[Program]</a:t>
            </a:r>
            <a:r>
              <a:rPr lang="en-US" sz="1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will: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a:t>
            </a:r>
            <a:r>
              <a:rPr lang="en-US" sz="1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Establish and maintain a committee of qualified professionals to conduct scientific research and analysis of native flora;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(b) Maintain data and records related thereto; and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(c) Subject to the approval of the Director, provide]</a:t>
            </a:r>
            <a:r>
              <a:rPr lang="en-US" sz="1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Continually review all relevant research and data concerning native flora.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(b)  Provide</a:t>
            </a:r>
            <a:r>
              <a:rPr lang="en-US" sz="1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assistance to the State Forester in the development and administration of a program for the conservation, protection, restoration, and propagation of critically endangered species of native flora</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by considering: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(1) Whether any species or subspecies of native flora should be added to or removed from the list of fully protected species of native flora.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(2) Whether, under all relevant circumstances, any component of the program administered by the State Forester for the conservation, protection, restoration, and propagation of a species or subspecies of native flora could be expanded, changed, or otherwise improved.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(3) Whether, under all relevant circumstances, a management area should be established, or the boundaries of an existing management area should be altered.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(4)  Whether a permit should be issued, denied, amended, or revoked in order to carry out the provisions of </a:t>
            </a:r>
            <a:r>
              <a:rPr lang="en-US" sz="1400" b="1" i="1" u="none" strike="noStrike"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hlinkClick r:id="rId5"/>
              </a:rPr>
              <a:t>NRS 527.260</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to </a:t>
            </a:r>
            <a:r>
              <a:rPr lang="en-US" sz="1400" b="1" i="1" u="none" strike="noStrike"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hlinkClick r:id="rId6"/>
              </a:rPr>
              <a:t>527.300</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inclusive.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(c) Provide any recommendations pursuant to this subsection in writing to the State Forester.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Pursuant to paragraph (b)(1) of subsection 1,</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If</a:t>
            </a:r>
            <a:r>
              <a:rPr lang="en-US" sz="1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if</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the Nevada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Division of</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Natural Heritage </a:t>
            </a: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[Program]</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determines that the existence of a species or subspecies of native flora is endangered and the survival of that species or subspecies requires assistance because of overexploitation, disease or other factors, or because the habitat of the native flora is threatened with destruction, drastic modification or curtailment, the Nevada </a:t>
            </a:r>
            <a:r>
              <a:rPr lang="en-US" sz="14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Division of</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Natural Heritage </a:t>
            </a:r>
            <a:r>
              <a:rPr lang="en-US" sz="14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[Program]</a:t>
            </a:r>
            <a:r>
              <a:rPr lang="en-US"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will notify the State Forester and recommend that the species or subspecies of native flora be placed on the list of fully protected species of native flora.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696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D2C6FD0-4903-4ED4-872F-8616AEEA26ED}"/>
              </a:ext>
            </a:extLst>
          </p:cNvPr>
          <p:cNvPicPr>
            <a:picLocks noChangeAspect="1"/>
          </p:cNvPicPr>
          <p:nvPr/>
        </p:nvPicPr>
        <p:blipFill>
          <a:blip r:embed="rId3"/>
          <a:stretch>
            <a:fillRect/>
          </a:stretch>
        </p:blipFill>
        <p:spPr>
          <a:xfrm>
            <a:off x="0" y="6629162"/>
            <a:ext cx="9144000" cy="229076"/>
          </a:xfrm>
          <a:prstGeom prst="rect">
            <a:avLst/>
          </a:prstGeom>
        </p:spPr>
      </p:pic>
      <p:pic>
        <p:nvPicPr>
          <p:cNvPr id="28" name="Picture 6">
            <a:extLst>
              <a:ext uri="{FF2B5EF4-FFF2-40B4-BE49-F238E27FC236}">
                <a16:creationId xmlns:a16="http://schemas.microsoft.com/office/drawing/2014/main" id="{32568060-A5A4-4D17-A0B0-CA2F07BFA383}"/>
              </a:ext>
            </a:extLst>
          </p:cNvPr>
          <p:cNvPicPr>
            <a:picLocks noChangeAspect="1"/>
          </p:cNvPicPr>
          <p:nvPr/>
        </p:nvPicPr>
        <p:blipFill>
          <a:blip r:embed="rId3"/>
          <a:stretch>
            <a:fillRect/>
          </a:stretch>
        </p:blipFill>
        <p:spPr>
          <a:xfrm rot="10800000">
            <a:off x="0" y="-38338"/>
            <a:ext cx="9144000" cy="145256"/>
          </a:xfrm>
          <a:prstGeom prst="rect">
            <a:avLst/>
          </a:prstGeom>
        </p:spPr>
      </p:pic>
      <p:sp>
        <p:nvSpPr>
          <p:cNvPr id="7" name="Rectangle 6">
            <a:extLst>
              <a:ext uri="{FF2B5EF4-FFF2-40B4-BE49-F238E27FC236}">
                <a16:creationId xmlns:a16="http://schemas.microsoft.com/office/drawing/2014/main" id="{007EFE39-783F-4C32-8B63-0FE0791AEDF7}"/>
              </a:ext>
            </a:extLst>
          </p:cNvPr>
          <p:cNvSpPr/>
          <p:nvPr/>
        </p:nvSpPr>
        <p:spPr>
          <a:xfrm>
            <a:off x="42692" y="829406"/>
            <a:ext cx="9134815"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2" name="Slide Number Placeholder 1">
            <a:extLst>
              <a:ext uri="{FF2B5EF4-FFF2-40B4-BE49-F238E27FC236}">
                <a16:creationId xmlns:a16="http://schemas.microsoft.com/office/drawing/2014/main" id="{62AA5647-C2F4-4E35-B954-BE6B54881C39}"/>
              </a:ext>
            </a:extLst>
          </p:cNvPr>
          <p:cNvSpPr>
            <a:spLocks noGrp="1"/>
          </p:cNvSpPr>
          <p:nvPr>
            <p:ph type="sldNum" sz="quarter" idx="12"/>
          </p:nvPr>
        </p:nvSpPr>
        <p:spPr/>
        <p:txBody>
          <a:bodyPr/>
          <a:lstStyle/>
          <a:p>
            <a:pPr>
              <a:defRPr/>
            </a:pPr>
            <a:fld id="{0503D940-AB8C-4343-850E-90F1D850C687}" type="slidenum">
              <a:rPr lang="en-US" smtClean="0"/>
              <a:pPr>
                <a:defRPr/>
              </a:pPr>
              <a:t>6</a:t>
            </a:fld>
            <a:endParaRPr lang="en-US"/>
          </a:p>
        </p:txBody>
      </p:sp>
      <p:sp>
        <p:nvSpPr>
          <p:cNvPr id="11" name="TextBox 6">
            <a:extLst>
              <a:ext uri="{FF2B5EF4-FFF2-40B4-BE49-F238E27FC236}">
                <a16:creationId xmlns:a16="http://schemas.microsoft.com/office/drawing/2014/main" id="{5853CCD5-51C7-495E-9126-4E457DB5F316}"/>
              </a:ext>
            </a:extLst>
          </p:cNvPr>
          <p:cNvSpPr txBox="1">
            <a:spLocks noChangeArrowheads="1"/>
          </p:cNvSpPr>
          <p:nvPr/>
        </p:nvSpPr>
        <p:spPr bwMode="auto">
          <a:xfrm>
            <a:off x="0" y="320671"/>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4 NAC 527.250</a:t>
            </a:r>
          </a:p>
        </p:txBody>
      </p:sp>
      <p:sp>
        <p:nvSpPr>
          <p:cNvPr id="16" name="TextBox 15">
            <a:extLst>
              <a:ext uri="{FF2B5EF4-FFF2-40B4-BE49-F238E27FC236}">
                <a16:creationId xmlns:a16="http://schemas.microsoft.com/office/drawing/2014/main" id="{7CE1F11E-E5FF-D576-5562-634581B0A6C7}"/>
              </a:ext>
            </a:extLst>
          </p:cNvPr>
          <p:cNvSpPr txBox="1"/>
          <p:nvPr/>
        </p:nvSpPr>
        <p:spPr>
          <a:xfrm>
            <a:off x="645044" y="2712006"/>
            <a:ext cx="3756211" cy="1938992"/>
          </a:xfrm>
          <a:prstGeom prst="rect">
            <a:avLst/>
          </a:prstGeom>
          <a:noFill/>
        </p:spPr>
        <p:txBody>
          <a:bodyPr wrap="square" rtlCol="0">
            <a:spAutoFit/>
          </a:bodyPr>
          <a:lstStyle/>
          <a:p>
            <a:pPr algn="ctr">
              <a:spcBef>
                <a:spcPts val="600"/>
              </a:spcBef>
              <a:spcAft>
                <a:spcPts val="600"/>
              </a:spcAft>
            </a:pPr>
            <a:r>
              <a:rPr lang="en-US" sz="2400" dirty="0">
                <a:solidFill>
                  <a:srgbClr val="5F4B3B"/>
                </a:solidFill>
                <a:latin typeface="+mj-lt"/>
                <a:cs typeface="Arial"/>
              </a:rPr>
              <a:t>Removes a State Parks exemption consistent with changes made to NRS 527 in the 80</a:t>
            </a:r>
            <a:r>
              <a:rPr lang="en-US" sz="2400" baseline="30000" dirty="0">
                <a:solidFill>
                  <a:srgbClr val="5F4B3B"/>
                </a:solidFill>
                <a:latin typeface="+mj-lt"/>
                <a:cs typeface="Arial"/>
              </a:rPr>
              <a:t>th</a:t>
            </a:r>
            <a:r>
              <a:rPr lang="en-US" sz="2400" dirty="0">
                <a:solidFill>
                  <a:srgbClr val="5F4B3B"/>
                </a:solidFill>
                <a:latin typeface="+mj-lt"/>
                <a:cs typeface="Arial"/>
              </a:rPr>
              <a:t> Session of the Nevada Legislature. </a:t>
            </a:r>
          </a:p>
        </p:txBody>
      </p:sp>
      <p:pic>
        <p:nvPicPr>
          <p:cNvPr id="17" name="Picture 3">
            <a:extLst>
              <a:ext uri="{FF2B5EF4-FFF2-40B4-BE49-F238E27FC236}">
                <a16:creationId xmlns:a16="http://schemas.microsoft.com/office/drawing/2014/main" id="{F78059ED-37BF-6AE3-8D72-C0CAA968E23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4820" r="24820"/>
          <a:stretch/>
        </p:blipFill>
        <p:spPr>
          <a:xfrm>
            <a:off x="4742747" y="1255247"/>
            <a:ext cx="3948439" cy="5237154"/>
          </a:xfrm>
          <a:prstGeom prst="rect">
            <a:avLst/>
          </a:prstGeom>
        </p:spPr>
      </p:pic>
    </p:spTree>
    <p:extLst>
      <p:ext uri="{BB962C8B-B14F-4D97-AF65-F5344CB8AC3E}">
        <p14:creationId xmlns:p14="http://schemas.microsoft.com/office/powerpoint/2010/main" val="357598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F03DDD-601F-4E93-B762-100C74196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41719" y="-704619"/>
            <a:ext cx="5460564" cy="9125628"/>
          </a:xfrm>
          <a:prstGeom prst="rect">
            <a:avLst/>
          </a:prstGeom>
        </p:spPr>
      </p:pic>
      <p:pic>
        <p:nvPicPr>
          <p:cNvPr id="6" name="Picture 6">
            <a:extLst>
              <a:ext uri="{FF2B5EF4-FFF2-40B4-BE49-F238E27FC236}">
                <a16:creationId xmlns:a16="http://schemas.microsoft.com/office/drawing/2014/main" id="{9D2C6FD0-4903-4ED4-872F-8616AEEA26ED}"/>
              </a:ext>
            </a:extLst>
          </p:cNvPr>
          <p:cNvPicPr>
            <a:picLocks noChangeAspect="1"/>
          </p:cNvPicPr>
          <p:nvPr/>
        </p:nvPicPr>
        <p:blipFill>
          <a:blip r:embed="rId4"/>
          <a:stretch>
            <a:fillRect/>
          </a:stretch>
        </p:blipFill>
        <p:spPr>
          <a:xfrm>
            <a:off x="0" y="6629162"/>
            <a:ext cx="9144000" cy="229076"/>
          </a:xfrm>
          <a:prstGeom prst="rect">
            <a:avLst/>
          </a:prstGeom>
        </p:spPr>
      </p:pic>
      <p:pic>
        <p:nvPicPr>
          <p:cNvPr id="28" name="Picture 6">
            <a:extLst>
              <a:ext uri="{FF2B5EF4-FFF2-40B4-BE49-F238E27FC236}">
                <a16:creationId xmlns:a16="http://schemas.microsoft.com/office/drawing/2014/main" id="{32568060-A5A4-4D17-A0B0-CA2F07BFA383}"/>
              </a:ext>
            </a:extLst>
          </p:cNvPr>
          <p:cNvPicPr>
            <a:picLocks noChangeAspect="1"/>
          </p:cNvPicPr>
          <p:nvPr/>
        </p:nvPicPr>
        <p:blipFill>
          <a:blip r:embed="rId4"/>
          <a:stretch>
            <a:fillRect/>
          </a:stretch>
        </p:blipFill>
        <p:spPr>
          <a:xfrm rot="10800000">
            <a:off x="0" y="-38338"/>
            <a:ext cx="9144000" cy="145256"/>
          </a:xfrm>
          <a:prstGeom prst="rect">
            <a:avLst/>
          </a:prstGeom>
        </p:spPr>
      </p:pic>
      <p:sp>
        <p:nvSpPr>
          <p:cNvPr id="7" name="Rectangle 6">
            <a:extLst>
              <a:ext uri="{FF2B5EF4-FFF2-40B4-BE49-F238E27FC236}">
                <a16:creationId xmlns:a16="http://schemas.microsoft.com/office/drawing/2014/main" id="{007EFE39-783F-4C32-8B63-0FE0791AEDF7}"/>
              </a:ext>
            </a:extLst>
          </p:cNvPr>
          <p:cNvSpPr/>
          <p:nvPr/>
        </p:nvSpPr>
        <p:spPr>
          <a:xfrm>
            <a:off x="22520" y="851389"/>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 name="Slide Number Placeholder 1">
            <a:extLst>
              <a:ext uri="{FF2B5EF4-FFF2-40B4-BE49-F238E27FC236}">
                <a16:creationId xmlns:a16="http://schemas.microsoft.com/office/drawing/2014/main" id="{62AA5647-C2F4-4E35-B954-BE6B54881C39}"/>
              </a:ext>
            </a:extLst>
          </p:cNvPr>
          <p:cNvSpPr>
            <a:spLocks noGrp="1"/>
          </p:cNvSpPr>
          <p:nvPr>
            <p:ph type="sldNum" sz="quarter" idx="12"/>
          </p:nvPr>
        </p:nvSpPr>
        <p:spPr/>
        <p:txBody>
          <a:bodyPr/>
          <a:lstStyle/>
          <a:p>
            <a:pPr>
              <a:defRPr/>
            </a:pPr>
            <a:fld id="{0503D940-AB8C-4343-850E-90F1D850C687}" type="slidenum">
              <a:rPr lang="en-US" smtClean="0"/>
              <a:pPr>
                <a:defRPr/>
              </a:pPr>
              <a:t>7</a:t>
            </a:fld>
            <a:endParaRPr lang="en-US"/>
          </a:p>
        </p:txBody>
      </p:sp>
      <p:sp>
        <p:nvSpPr>
          <p:cNvPr id="17" name="TextBox 6">
            <a:extLst>
              <a:ext uri="{FF2B5EF4-FFF2-40B4-BE49-F238E27FC236}">
                <a16:creationId xmlns:a16="http://schemas.microsoft.com/office/drawing/2014/main" id="{36C0BAC1-EFE4-46DB-9045-4EBE6B997F29}"/>
              </a:ext>
            </a:extLst>
          </p:cNvPr>
          <p:cNvSpPr txBox="1">
            <a:spLocks noChangeArrowheads="1"/>
          </p:cNvSpPr>
          <p:nvPr/>
        </p:nvSpPr>
        <p:spPr bwMode="auto">
          <a:xfrm>
            <a:off x="-5662" y="8307"/>
            <a:ext cx="9140475" cy="1077218"/>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6. </a:t>
            </a:r>
          </a:p>
          <a:p>
            <a:pPr algn="ctr">
              <a:defRPr/>
            </a:pPr>
            <a:r>
              <a:rPr lang="en-US" sz="3200" b="1" cap="small" dirty="0">
                <a:solidFill>
                  <a:srgbClr val="326297"/>
                </a:solidFill>
                <a:latin typeface="Candara"/>
                <a:cs typeface="Arial"/>
              </a:rPr>
              <a:t>NAC 527.550</a:t>
            </a:r>
          </a:p>
        </p:txBody>
      </p:sp>
      <p:sp>
        <p:nvSpPr>
          <p:cNvPr id="12" name="TextBox 11">
            <a:extLst>
              <a:ext uri="{FF2B5EF4-FFF2-40B4-BE49-F238E27FC236}">
                <a16:creationId xmlns:a16="http://schemas.microsoft.com/office/drawing/2014/main" id="{91C87455-2302-E753-D9C4-83645AC32143}"/>
              </a:ext>
            </a:extLst>
          </p:cNvPr>
          <p:cNvSpPr txBox="1"/>
          <p:nvPr/>
        </p:nvSpPr>
        <p:spPr>
          <a:xfrm>
            <a:off x="188256" y="1119092"/>
            <a:ext cx="8803341" cy="5469382"/>
          </a:xfrm>
          <a:prstGeom prst="rect">
            <a:avLst/>
          </a:prstGeom>
          <a:noFill/>
        </p:spPr>
        <p:txBody>
          <a:bodyPr wrap="square">
            <a:spAutoFit/>
          </a:bodyPr>
          <a:lstStyle/>
          <a:p>
            <a:pPr marL="0" marR="0" algn="just">
              <a:lnSpc>
                <a:spcPct val="115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NAC 527.550  Petition to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[adopt,]</a:t>
            </a:r>
            <a:r>
              <a:rPr lang="en-US" sz="105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amend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 repeal regulation]</a:t>
            </a:r>
            <a:r>
              <a:rPr lang="en-US" sz="105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the list of fully protected species of native flora</a:t>
            </a:r>
            <a:r>
              <a:rPr lang="en-US" sz="105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Contents; notification of decision of State Forester.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05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5"/>
              </a:rPr>
              <a:t>NRS 233B.100</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1.  Any interested person may request that the State Forester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[adopt,]</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amend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 repeal a regulation]</a:t>
            </a:r>
            <a:r>
              <a:rPr lang="en-US" sz="1050"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the list of fully protected species of native flora</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by submitting a written petition to the Division on a form provided by the Division </a:t>
            </a:r>
            <a:r>
              <a:rPr lang="en-US" sz="105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 in a format that is substantially similar to that form]</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The petition must include: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(a) The name</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organization or affiliation,</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mailing address of the petitioner;</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(b) The signature of the petitioner and the date the petition was signed;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(c) A statement of the reasons for the proposed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[adoption]</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amendment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 repeal of the regulation]</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including but not limited to</a:t>
            </a:r>
            <a:r>
              <a:rPr lang="en-US" sz="1050" b="1"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(1) Location of the proposed native flora species and its habitat;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(2) Current status of native flora species and its habitat;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(3) Current status and changes in threats, extinction potential, protections, and conservation of the native flora species, including associated timeframes;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(4) Current status and changes regarding overexploitation, disease, or other factors threatening the survival of the species;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(5) Current status and changes regarding threatened destruction, drastic modification, or severe curtailment of habitat; and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(6) Any other known scientific information and/or data on the species.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(d) An estimate by the petitioner of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all known direct adverse and/or beneficial economic effects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of the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amended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regulation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 be adopted, amended or repealed]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on the general public and the business that it regulates or will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[regulate]</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otherwise impact</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including, without limitation, the adverse and beneficial effects, and the immediate and long-term effects]</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(e) An estimate by the petitioner of the cost to the Division for enforcement or implementation of the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amended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regulation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 be adopted, amended or repealed]</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(f) A statement concerning the regulations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or jurisdiction</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of other federal, state and local governmental agencies that overlap or duplicate the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amended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regulation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 be adopted, amended or repealed]</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including, without limitation, a specific reference to any such regulation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or jurisdiction</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[(g) A statement indicating whether the regulation to be adopted, amended or repealed establishes a new fee or increases, reduces or eliminates an existing fee; and]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(g)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Any other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related data or relevant information</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[relevant data, views and arguments]</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 support of the petition</a:t>
            </a:r>
            <a:r>
              <a:rPr lang="en-US" sz="105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 and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(h)  All information required in the petition under subsections (c) through (g) shall include applicable reference and/or citation.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2.  Within </a:t>
            </a:r>
            <a:r>
              <a:rPr lang="en-US" sz="105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30]</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90</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days after a petition is submitted, the State Forester will: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(a) Notify the petitioner in writing of his or her decision to deny the petition and the reasons for the denial; or</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(b) Initiate the </a:t>
            </a:r>
            <a:r>
              <a:rPr lang="en-US" sz="105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[adoption, amendment [or repeal of the]</a:t>
            </a:r>
            <a:r>
              <a:rPr lang="en-US" sz="105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05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amended </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regulation in accordance with the procedures set forth in </a:t>
            </a:r>
            <a:r>
              <a:rPr lang="en-US" sz="105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6"/>
              </a:rPr>
              <a:t>chapter 233B</a:t>
            </a:r>
            <a:r>
              <a:rPr lang="en-US"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of NRS.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797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6F03DDD-601F-4E93-B762-100C74196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22381" y="-580309"/>
            <a:ext cx="3290051" cy="8615085"/>
          </a:xfrm>
          <a:prstGeom prst="rect">
            <a:avLst/>
          </a:prstGeom>
        </p:spPr>
      </p:pic>
      <p:pic>
        <p:nvPicPr>
          <p:cNvPr id="6" name="Picture 6">
            <a:extLst>
              <a:ext uri="{FF2B5EF4-FFF2-40B4-BE49-F238E27FC236}">
                <a16:creationId xmlns:a16="http://schemas.microsoft.com/office/drawing/2014/main" id="{9D2C6FD0-4903-4ED4-872F-8616AEEA26ED}"/>
              </a:ext>
            </a:extLst>
          </p:cNvPr>
          <p:cNvPicPr>
            <a:picLocks noChangeAspect="1"/>
          </p:cNvPicPr>
          <p:nvPr/>
        </p:nvPicPr>
        <p:blipFill>
          <a:blip r:embed="rId4"/>
          <a:stretch>
            <a:fillRect/>
          </a:stretch>
        </p:blipFill>
        <p:spPr>
          <a:xfrm>
            <a:off x="0" y="6629162"/>
            <a:ext cx="9144000" cy="229076"/>
          </a:xfrm>
          <a:prstGeom prst="rect">
            <a:avLst/>
          </a:prstGeom>
        </p:spPr>
      </p:pic>
      <p:pic>
        <p:nvPicPr>
          <p:cNvPr id="28" name="Picture 6">
            <a:extLst>
              <a:ext uri="{FF2B5EF4-FFF2-40B4-BE49-F238E27FC236}">
                <a16:creationId xmlns:a16="http://schemas.microsoft.com/office/drawing/2014/main" id="{32568060-A5A4-4D17-A0B0-CA2F07BFA383}"/>
              </a:ext>
            </a:extLst>
          </p:cNvPr>
          <p:cNvPicPr>
            <a:picLocks noChangeAspect="1"/>
          </p:cNvPicPr>
          <p:nvPr/>
        </p:nvPicPr>
        <p:blipFill>
          <a:blip r:embed="rId4"/>
          <a:stretch>
            <a:fillRect/>
          </a:stretch>
        </p:blipFill>
        <p:spPr>
          <a:xfrm rot="10800000">
            <a:off x="0" y="-38338"/>
            <a:ext cx="9144000" cy="145256"/>
          </a:xfrm>
          <a:prstGeom prst="rect">
            <a:avLst/>
          </a:prstGeom>
        </p:spPr>
      </p:pic>
      <p:sp>
        <p:nvSpPr>
          <p:cNvPr id="7" name="Rectangle 6">
            <a:extLst>
              <a:ext uri="{FF2B5EF4-FFF2-40B4-BE49-F238E27FC236}">
                <a16:creationId xmlns:a16="http://schemas.microsoft.com/office/drawing/2014/main" id="{007EFE39-783F-4C32-8B63-0FE0791AEDF7}"/>
              </a:ext>
            </a:extLst>
          </p:cNvPr>
          <p:cNvSpPr/>
          <p:nvPr/>
        </p:nvSpPr>
        <p:spPr>
          <a:xfrm>
            <a:off x="0" y="1548961"/>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 name="Slide Number Placeholder 1">
            <a:extLst>
              <a:ext uri="{FF2B5EF4-FFF2-40B4-BE49-F238E27FC236}">
                <a16:creationId xmlns:a16="http://schemas.microsoft.com/office/drawing/2014/main" id="{62AA5647-C2F4-4E35-B954-BE6B54881C39}"/>
              </a:ext>
            </a:extLst>
          </p:cNvPr>
          <p:cNvSpPr>
            <a:spLocks noGrp="1"/>
          </p:cNvSpPr>
          <p:nvPr>
            <p:ph type="sldNum" sz="quarter" idx="12"/>
          </p:nvPr>
        </p:nvSpPr>
        <p:spPr/>
        <p:txBody>
          <a:bodyPr/>
          <a:lstStyle/>
          <a:p>
            <a:pPr>
              <a:defRPr/>
            </a:pPr>
            <a:fld id="{0503D940-AB8C-4343-850E-90F1D850C687}" type="slidenum">
              <a:rPr lang="en-US" smtClean="0"/>
              <a:pPr>
                <a:defRPr/>
              </a:pPr>
              <a:t>8</a:t>
            </a:fld>
            <a:endParaRPr lang="en-US"/>
          </a:p>
        </p:txBody>
      </p:sp>
      <p:sp>
        <p:nvSpPr>
          <p:cNvPr id="17" name="TextBox 6">
            <a:extLst>
              <a:ext uri="{FF2B5EF4-FFF2-40B4-BE49-F238E27FC236}">
                <a16:creationId xmlns:a16="http://schemas.microsoft.com/office/drawing/2014/main" id="{36C0BAC1-EFE4-46DB-9045-4EBE6B997F29}"/>
              </a:ext>
            </a:extLst>
          </p:cNvPr>
          <p:cNvSpPr txBox="1">
            <a:spLocks noChangeArrowheads="1"/>
          </p:cNvSpPr>
          <p:nvPr/>
        </p:nvSpPr>
        <p:spPr bwMode="auto">
          <a:xfrm>
            <a:off x="3525" y="455472"/>
            <a:ext cx="9140475" cy="1077218"/>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Section 7. </a:t>
            </a:r>
          </a:p>
          <a:p>
            <a:pPr algn="ctr">
              <a:defRPr/>
            </a:pPr>
            <a:r>
              <a:rPr lang="en-US" sz="3200" b="1" cap="small" dirty="0">
                <a:solidFill>
                  <a:srgbClr val="326297"/>
                </a:solidFill>
                <a:latin typeface="Candara"/>
                <a:cs typeface="Arial"/>
              </a:rPr>
              <a:t>NAC 527.560</a:t>
            </a:r>
          </a:p>
        </p:txBody>
      </p:sp>
      <p:sp>
        <p:nvSpPr>
          <p:cNvPr id="10" name="TextBox 9">
            <a:extLst>
              <a:ext uri="{FF2B5EF4-FFF2-40B4-BE49-F238E27FC236}">
                <a16:creationId xmlns:a16="http://schemas.microsoft.com/office/drawing/2014/main" id="{1ED8B8BE-060A-8ECE-907F-7119245E96ED}"/>
              </a:ext>
            </a:extLst>
          </p:cNvPr>
          <p:cNvSpPr txBox="1"/>
          <p:nvPr/>
        </p:nvSpPr>
        <p:spPr>
          <a:xfrm>
            <a:off x="483982" y="2087805"/>
            <a:ext cx="8166847" cy="3184077"/>
          </a:xfrm>
          <a:prstGeom prst="rect">
            <a:avLst/>
          </a:prstGeom>
          <a:noFill/>
        </p:spPr>
        <p:txBody>
          <a:bodyPr wrap="square">
            <a:spAutoFit/>
          </a:bodyPr>
          <a:lstStyle/>
          <a:p>
            <a:pPr marL="0" marR="0" algn="just">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1.  Any interested person who alleges that a statute, regulation or decision of the Division interferes with or impairs, or threatens to interfere with or impair, his or her legal rights or privileges, may submit a written petition to the State Forester for a declaratory order or an advisory opinion regarding the applicability of the particular statute, regulation or decision.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2.  Within </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600" strike="sng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30]</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600" b="1" i="1" dirty="0">
                <a:solidFill>
                  <a:srgbClr val="0432FF"/>
                </a:solidFill>
                <a:effectLst/>
                <a:latin typeface="Times New Roman" panose="02020603050405020304" pitchFamily="18" charset="0"/>
                <a:ea typeface="Times New Roman" panose="02020603050405020304" pitchFamily="18" charset="0"/>
                <a:cs typeface="Arial" panose="020B0604020202020204" pitchFamily="34" charset="0"/>
              </a:rPr>
              <a:t>90</a:t>
            </a: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days after a petition for a declaratory order or an advisory opinion is submitted, the State Forester will: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(a) Notify the petitioner in writing of his or her decision to deny the petition, including the reasons for the denial; or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(b) Initiate the preparation of a declaratory order or an advisory opinion concerning the validity of the statute, regulation or decision to be mailed to the petitioner within 30 days after the decision is reached.</a:t>
            </a:r>
            <a:endParaRPr lang="en-US" sz="1600" dirty="0"/>
          </a:p>
        </p:txBody>
      </p:sp>
    </p:spTree>
    <p:extLst>
      <p:ext uri="{BB962C8B-B14F-4D97-AF65-F5344CB8AC3E}">
        <p14:creationId xmlns:p14="http://schemas.microsoft.com/office/powerpoint/2010/main" val="108944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D0104A2F-21E5-4FBF-AEFC-EA14CAB7A388}"/>
              </a:ext>
            </a:extLst>
          </p:cNvPr>
          <p:cNvSpPr txBox="1">
            <a:spLocks noChangeArrowheads="1"/>
          </p:cNvSpPr>
          <p:nvPr/>
        </p:nvSpPr>
        <p:spPr bwMode="auto">
          <a:xfrm>
            <a:off x="4804206" y="3584234"/>
            <a:ext cx="4318960" cy="1754326"/>
          </a:xfrm>
          <a:prstGeom prst="rect">
            <a:avLst/>
          </a:prstGeom>
          <a:noFill/>
          <a:ln w="9525">
            <a:noFill/>
            <a:miter lim="800000"/>
            <a:headEnd/>
            <a:tailEnd/>
          </a:ln>
        </p:spPr>
        <p:txBody>
          <a:bodyPr wrap="square" lIns="91440" tIns="45720" rIns="91440" bIns="45720" anchor="t">
            <a:spAutoFit/>
          </a:bodyPr>
          <a:lstStyle/>
          <a:p>
            <a:pPr>
              <a:defRPr/>
            </a:pPr>
            <a:r>
              <a:rPr lang="en-US" sz="2000" b="1">
                <a:solidFill>
                  <a:srgbClr val="5F4B3B"/>
                </a:solidFill>
                <a:latin typeface="Candara"/>
                <a:cs typeface="Calibri"/>
              </a:rPr>
              <a:t>Kacey KC, State Forester </a:t>
            </a:r>
            <a:r>
              <a:rPr lang="en-US" sz="2000" b="1" err="1">
                <a:solidFill>
                  <a:srgbClr val="5F4B3B"/>
                </a:solidFill>
                <a:latin typeface="Candara"/>
                <a:cs typeface="Calibri"/>
              </a:rPr>
              <a:t>Firewarden</a:t>
            </a:r>
            <a:endParaRPr lang="en-US" sz="2000" b="1">
              <a:latin typeface="Candara"/>
            </a:endParaRPr>
          </a:p>
          <a:p>
            <a:pPr>
              <a:defRPr/>
            </a:pPr>
            <a:r>
              <a:rPr lang="en-US" sz="2000">
                <a:solidFill>
                  <a:srgbClr val="5F4B3B"/>
                </a:solidFill>
                <a:latin typeface="Candara"/>
                <a:cs typeface="Calibri"/>
              </a:rPr>
              <a:t>Nevada Division of Forestry</a:t>
            </a:r>
            <a:endParaRPr lang="en-US" sz="2000">
              <a:latin typeface="Candara"/>
              <a:cs typeface="Arial"/>
            </a:endParaRPr>
          </a:p>
          <a:p>
            <a:pPr>
              <a:defRPr/>
            </a:pPr>
            <a:r>
              <a:rPr lang="en-US" sz="2000">
                <a:solidFill>
                  <a:srgbClr val="5F4B3B"/>
                </a:solidFill>
                <a:latin typeface="Candara"/>
                <a:cs typeface="Calibri"/>
              </a:rPr>
              <a:t>Phone: 775-684-2500 </a:t>
            </a:r>
            <a:endParaRPr lang="en-US" sz="2000">
              <a:solidFill>
                <a:srgbClr val="000000"/>
              </a:solidFill>
              <a:latin typeface="Candara"/>
              <a:cs typeface="Arial"/>
            </a:endParaRPr>
          </a:p>
          <a:p>
            <a:pPr>
              <a:defRPr/>
            </a:pPr>
            <a:r>
              <a:rPr lang="en-US" sz="2000">
                <a:solidFill>
                  <a:srgbClr val="5F4B3B"/>
                </a:solidFill>
                <a:latin typeface="Candara"/>
                <a:cs typeface="Calibri"/>
              </a:rPr>
              <a:t>Email: </a:t>
            </a:r>
            <a:r>
              <a:rPr lang="en-US" sz="2000">
                <a:solidFill>
                  <a:srgbClr val="5F4B3B"/>
                </a:solidFill>
                <a:latin typeface="Candara"/>
                <a:cs typeface="Calibri"/>
                <a:hlinkClick r:id="rId3"/>
              </a:rPr>
              <a:t>kaceykc@forestry.nv.gov</a:t>
            </a:r>
            <a:endParaRPr lang="en-US" sz="2000">
              <a:latin typeface="Candara"/>
              <a:cs typeface="Arial"/>
            </a:endParaRPr>
          </a:p>
          <a:p>
            <a:pPr>
              <a:defRPr/>
            </a:pPr>
            <a:endParaRPr lang="en-US" sz="1400">
              <a:solidFill>
                <a:srgbClr val="5F4B3B"/>
              </a:solidFill>
              <a:latin typeface="Candara"/>
              <a:cs typeface="Calibri"/>
            </a:endParaRPr>
          </a:p>
          <a:p>
            <a:pPr>
              <a:defRPr/>
            </a:pPr>
            <a:endParaRPr lang="en-US" sz="1400" b="1" i="1">
              <a:solidFill>
                <a:srgbClr val="685240"/>
              </a:solidFill>
              <a:latin typeface="Candara"/>
              <a:cs typeface="Arial" pitchFamily="34" charset="0"/>
            </a:endParaRPr>
          </a:p>
        </p:txBody>
      </p:sp>
      <p:sp>
        <p:nvSpPr>
          <p:cNvPr id="7" name="TextBox 6">
            <a:extLst>
              <a:ext uri="{FF2B5EF4-FFF2-40B4-BE49-F238E27FC236}">
                <a16:creationId xmlns:a16="http://schemas.microsoft.com/office/drawing/2014/main" id="{7F5FEDAB-C580-4179-910A-E786CA3D73E1}"/>
              </a:ext>
            </a:extLst>
          </p:cNvPr>
          <p:cNvSpPr txBox="1">
            <a:spLocks noChangeArrowheads="1"/>
          </p:cNvSpPr>
          <p:nvPr/>
        </p:nvSpPr>
        <p:spPr bwMode="auto">
          <a:xfrm>
            <a:off x="4702277" y="1815840"/>
            <a:ext cx="4171948" cy="1446550"/>
          </a:xfrm>
          <a:prstGeom prst="rect">
            <a:avLst/>
          </a:prstGeom>
          <a:noFill/>
          <a:ln w="9525">
            <a:noFill/>
            <a:miter lim="800000"/>
            <a:headEnd/>
            <a:tailEnd/>
          </a:ln>
        </p:spPr>
        <p:txBody>
          <a:bodyPr wrap="square" lIns="91440" tIns="45720" rIns="91440" bIns="45720" anchor="t">
            <a:spAutoFit/>
          </a:bodyPr>
          <a:lstStyle/>
          <a:p>
            <a:pPr>
              <a:spcAft>
                <a:spcPts val="0"/>
              </a:spcAft>
              <a:defRPr/>
            </a:pPr>
            <a:endParaRPr lang="en-US" sz="2800" b="1" dirty="0">
              <a:solidFill>
                <a:srgbClr val="5F4B3B"/>
              </a:solidFill>
              <a:latin typeface="Century Schoolbook"/>
              <a:cs typeface="Arial"/>
            </a:endParaRPr>
          </a:p>
          <a:p>
            <a:pPr>
              <a:spcAft>
                <a:spcPts val="0"/>
              </a:spcAft>
              <a:defRPr/>
            </a:pPr>
            <a:r>
              <a:rPr lang="en-US" sz="6000" dirty="0">
                <a:solidFill>
                  <a:srgbClr val="5F4B3B"/>
                </a:solidFill>
                <a:latin typeface="Candara"/>
                <a:cs typeface="Arial"/>
              </a:rPr>
              <a:t>Contact </a:t>
            </a:r>
            <a:endParaRPr lang="en-US" sz="6000" dirty="0">
              <a:solidFill>
                <a:srgbClr val="5F4B3B"/>
              </a:solidFill>
              <a:latin typeface="Candara"/>
            </a:endParaRPr>
          </a:p>
        </p:txBody>
      </p:sp>
      <p:sp>
        <p:nvSpPr>
          <p:cNvPr id="21" name="TextBox 6">
            <a:extLst>
              <a:ext uri="{FF2B5EF4-FFF2-40B4-BE49-F238E27FC236}">
                <a16:creationId xmlns:a16="http://schemas.microsoft.com/office/drawing/2014/main" id="{827C4FC1-C6C6-40CD-9082-6B3DE29BCB00}"/>
              </a:ext>
            </a:extLst>
          </p:cNvPr>
          <p:cNvSpPr txBox="1">
            <a:spLocks noChangeArrowheads="1"/>
          </p:cNvSpPr>
          <p:nvPr/>
        </p:nvSpPr>
        <p:spPr bwMode="auto">
          <a:xfrm>
            <a:off x="4167841" y="6553637"/>
            <a:ext cx="5240820"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website.nv.gov  l                       @NevDCNR </a:t>
            </a:r>
            <a:endParaRPr lang="en-US" sz="1300">
              <a:solidFill>
                <a:schemeClr val="bg1"/>
              </a:solidFill>
            </a:endParaRPr>
          </a:p>
          <a:p>
            <a:pPr algn="ctr">
              <a:defRPr/>
            </a:pPr>
            <a:endParaRPr lang="en-US" sz="1300">
              <a:latin typeface="+mn-lt"/>
              <a:cs typeface="Arial" pitchFamily="34" charset="0"/>
            </a:endParaRPr>
          </a:p>
        </p:txBody>
      </p:sp>
      <p:pic>
        <p:nvPicPr>
          <p:cNvPr id="22" name="Picture 6">
            <a:extLst>
              <a:ext uri="{FF2B5EF4-FFF2-40B4-BE49-F238E27FC236}">
                <a16:creationId xmlns:a16="http://schemas.microsoft.com/office/drawing/2014/main" id="{6031E8B9-E3ED-4550-9BD6-C7C96E149252}"/>
              </a:ext>
            </a:extLst>
          </p:cNvPr>
          <p:cNvPicPr>
            <a:picLocks noChangeAspect="1"/>
          </p:cNvPicPr>
          <p:nvPr/>
        </p:nvPicPr>
        <p:blipFill rotWithShape="1">
          <a:blip r:embed="rId4"/>
          <a:srcRect l="31299" t="57025" r="27851" b="413"/>
          <a:stretch/>
        </p:blipFill>
        <p:spPr>
          <a:xfrm>
            <a:off x="7033005" y="6587633"/>
            <a:ext cx="253837" cy="226293"/>
          </a:xfrm>
          <a:prstGeom prst="rect">
            <a:avLst/>
          </a:prstGeom>
        </p:spPr>
      </p:pic>
      <p:pic>
        <p:nvPicPr>
          <p:cNvPr id="23" name="Picture 6">
            <a:extLst>
              <a:ext uri="{FF2B5EF4-FFF2-40B4-BE49-F238E27FC236}">
                <a16:creationId xmlns:a16="http://schemas.microsoft.com/office/drawing/2014/main" id="{D494A404-4B1A-4A17-80DF-66783517C2F1}"/>
              </a:ext>
            </a:extLst>
          </p:cNvPr>
          <p:cNvPicPr>
            <a:picLocks noChangeAspect="1"/>
          </p:cNvPicPr>
          <p:nvPr/>
        </p:nvPicPr>
        <p:blipFill rotWithShape="1">
          <a:blip r:embed="rId4"/>
          <a:srcRect l="46181" t="12810" r="5249" b="41736"/>
          <a:stretch/>
        </p:blipFill>
        <p:spPr>
          <a:xfrm>
            <a:off x="6783992" y="6618947"/>
            <a:ext cx="208431" cy="168984"/>
          </a:xfrm>
          <a:prstGeom prst="rect">
            <a:avLst/>
          </a:prstGeom>
        </p:spPr>
      </p:pic>
      <p:pic>
        <p:nvPicPr>
          <p:cNvPr id="24" name="Picture 6">
            <a:extLst>
              <a:ext uri="{FF2B5EF4-FFF2-40B4-BE49-F238E27FC236}">
                <a16:creationId xmlns:a16="http://schemas.microsoft.com/office/drawing/2014/main" id="{F5920A6B-2EB4-41D9-8DEC-9D6F55E5B580}"/>
              </a:ext>
            </a:extLst>
          </p:cNvPr>
          <p:cNvPicPr>
            <a:picLocks noChangeAspect="1"/>
          </p:cNvPicPr>
          <p:nvPr/>
        </p:nvPicPr>
        <p:blipFill rotWithShape="1">
          <a:blip r:embed="rId4"/>
          <a:srcRect t="14815" r="70984" b="30247"/>
          <a:stretch/>
        </p:blipFill>
        <p:spPr>
          <a:xfrm>
            <a:off x="6604268" y="6590493"/>
            <a:ext cx="146600" cy="225091"/>
          </a:xfrm>
          <a:prstGeom prst="rect">
            <a:avLst/>
          </a:prstGeom>
        </p:spPr>
      </p:pic>
      <p:sp>
        <p:nvSpPr>
          <p:cNvPr id="27" name="TextBox 26">
            <a:extLst>
              <a:ext uri="{FF2B5EF4-FFF2-40B4-BE49-F238E27FC236}">
                <a16:creationId xmlns:a16="http://schemas.microsoft.com/office/drawing/2014/main" id="{59F8BBD6-1AB0-4711-8BAF-A735EEBCAF7E}"/>
              </a:ext>
            </a:extLst>
          </p:cNvPr>
          <p:cNvSpPr txBox="1"/>
          <p:nvPr/>
        </p:nvSpPr>
        <p:spPr>
          <a:xfrm rot="-5400000">
            <a:off x="-2320503" y="2614505"/>
            <a:ext cx="684074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dirty="0">
                <a:solidFill>
                  <a:srgbClr val="5F4B3B"/>
                </a:solidFill>
                <a:latin typeface="Candara"/>
                <a:cs typeface="Arial"/>
              </a:rPr>
              <a:t>Discussion</a:t>
            </a:r>
            <a:endParaRPr lang="en-US" sz="8000" dirty="0">
              <a:latin typeface="Candara"/>
            </a:endParaRPr>
          </a:p>
          <a:p>
            <a:pPr algn="ctr"/>
            <a:endParaRPr lang="en-US" sz="2000" b="1" dirty="0">
              <a:solidFill>
                <a:srgbClr val="5F4B3B"/>
              </a:solidFill>
              <a:latin typeface="Candara"/>
              <a:cs typeface="Arial"/>
            </a:endParaRPr>
          </a:p>
        </p:txBody>
      </p:sp>
      <p:cxnSp>
        <p:nvCxnSpPr>
          <p:cNvPr id="29" name="Straight Arrow Connector 28">
            <a:extLst>
              <a:ext uri="{FF2B5EF4-FFF2-40B4-BE49-F238E27FC236}">
                <a16:creationId xmlns:a16="http://schemas.microsoft.com/office/drawing/2014/main" id="{F11F4E53-9801-4484-8C78-1457979B0320}"/>
              </a:ext>
            </a:extLst>
          </p:cNvPr>
          <p:cNvCxnSpPr/>
          <p:nvPr/>
        </p:nvCxnSpPr>
        <p:spPr>
          <a:xfrm>
            <a:off x="4811388" y="3330109"/>
            <a:ext cx="4097543" cy="28754"/>
          </a:xfrm>
          <a:prstGeom prst="straightConnector1">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F8DEFAA-3D0C-40EC-82DA-3DC40E42BB1D}"/>
              </a:ext>
            </a:extLst>
          </p:cNvPr>
          <p:cNvSpPr>
            <a:spLocks noGrp="1"/>
          </p:cNvSpPr>
          <p:nvPr>
            <p:ph type="sldNum" sz="quarter" idx="12"/>
          </p:nvPr>
        </p:nvSpPr>
        <p:spPr>
          <a:xfrm>
            <a:off x="6672125" y="6131716"/>
            <a:ext cx="2133600" cy="365125"/>
          </a:xfrm>
        </p:spPr>
        <p:txBody>
          <a:bodyPr/>
          <a:lstStyle/>
          <a:p>
            <a:pPr>
              <a:defRPr/>
            </a:pPr>
            <a:fld id="{0503D940-AB8C-4343-850E-90F1D850C687}" type="slidenum">
              <a:rPr lang="en-US" smtClean="0"/>
              <a:pPr>
                <a:defRPr/>
              </a:pPr>
              <a:t>9</a:t>
            </a:fld>
            <a:endParaRPr lang="en-US"/>
          </a:p>
        </p:txBody>
      </p:sp>
      <p:pic>
        <p:nvPicPr>
          <p:cNvPr id="26" name="Picture 6">
            <a:extLst>
              <a:ext uri="{FF2B5EF4-FFF2-40B4-BE49-F238E27FC236}">
                <a16:creationId xmlns:a16="http://schemas.microsoft.com/office/drawing/2014/main" id="{1569027D-546A-4E06-94A9-0BF315367E39}"/>
              </a:ext>
            </a:extLst>
          </p:cNvPr>
          <p:cNvPicPr>
            <a:picLocks noChangeAspect="1"/>
          </p:cNvPicPr>
          <p:nvPr/>
        </p:nvPicPr>
        <p:blipFill rotWithShape="1">
          <a:blip r:embed="rId4"/>
          <a:srcRect l="46181" t="12810" r="5249" b="41736"/>
          <a:stretch/>
        </p:blipFill>
        <p:spPr>
          <a:xfrm>
            <a:off x="6412868" y="6618331"/>
            <a:ext cx="208431" cy="168984"/>
          </a:xfrm>
          <a:prstGeom prst="rect">
            <a:avLst/>
          </a:prstGeom>
        </p:spPr>
      </p:pic>
      <p:pic>
        <p:nvPicPr>
          <p:cNvPr id="2" name="Picture 6">
            <a:extLst>
              <a:ext uri="{FF2B5EF4-FFF2-40B4-BE49-F238E27FC236}">
                <a16:creationId xmlns:a16="http://schemas.microsoft.com/office/drawing/2014/main" id="{207184B9-81DC-42A2-B047-02E4C8C670BF}"/>
              </a:ext>
            </a:extLst>
          </p:cNvPr>
          <p:cNvPicPr>
            <a:picLocks noChangeAspect="1"/>
          </p:cNvPicPr>
          <p:nvPr/>
        </p:nvPicPr>
        <p:blipFill rotWithShape="1">
          <a:blip r:embed="rId5"/>
          <a:srcRect l="2830" t="-47982" r="46312" b="5755"/>
          <a:stretch/>
        </p:blipFill>
        <p:spPr>
          <a:xfrm>
            <a:off x="4738171" y="6332017"/>
            <a:ext cx="4425175" cy="538617"/>
          </a:xfrm>
          <a:prstGeom prst="rect">
            <a:avLst/>
          </a:prstGeom>
        </p:spPr>
      </p:pic>
      <p:sp>
        <p:nvSpPr>
          <p:cNvPr id="3" name="TextBox 6">
            <a:extLst>
              <a:ext uri="{FF2B5EF4-FFF2-40B4-BE49-F238E27FC236}">
                <a16:creationId xmlns:a16="http://schemas.microsoft.com/office/drawing/2014/main" id="{F1445FCE-4A04-4992-9A8B-9663B1A9EC0B}"/>
              </a:ext>
            </a:extLst>
          </p:cNvPr>
          <p:cNvSpPr txBox="1">
            <a:spLocks noChangeArrowheads="1"/>
          </p:cNvSpPr>
          <p:nvPr/>
        </p:nvSpPr>
        <p:spPr bwMode="auto">
          <a:xfrm>
            <a:off x="4738171" y="6562048"/>
            <a:ext cx="4437168"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a:solidFill>
                  <a:schemeClr val="bg1"/>
                </a:solidFill>
                <a:latin typeface="Candara"/>
                <a:cs typeface="Arial"/>
              </a:rPr>
              <a:t>forestry.nv.gov  l                      @</a:t>
            </a:r>
            <a:r>
              <a:rPr lang="en-US" sz="1300" err="1">
                <a:solidFill>
                  <a:schemeClr val="bg1"/>
                </a:solidFill>
                <a:latin typeface="Candara"/>
                <a:cs typeface="Arial"/>
              </a:rPr>
              <a:t>NevDCNR</a:t>
            </a:r>
            <a:r>
              <a:rPr lang="en-US" sz="1300">
                <a:solidFill>
                  <a:schemeClr val="bg1"/>
                </a:solidFill>
                <a:latin typeface="Candara"/>
                <a:cs typeface="Arial"/>
              </a:rPr>
              <a:t> </a:t>
            </a:r>
            <a:endParaRPr lang="en-US" sz="1300">
              <a:solidFill>
                <a:schemeClr val="bg1"/>
              </a:solidFill>
            </a:endParaRPr>
          </a:p>
          <a:p>
            <a:pPr algn="ctr">
              <a:defRPr/>
            </a:pPr>
            <a:endParaRPr lang="en-US" sz="1300">
              <a:latin typeface="+mn-lt"/>
              <a:cs typeface="Arial" pitchFamily="34" charset="0"/>
            </a:endParaRPr>
          </a:p>
        </p:txBody>
      </p:sp>
      <p:grpSp>
        <p:nvGrpSpPr>
          <p:cNvPr id="4" name="Group 3">
            <a:extLst>
              <a:ext uri="{FF2B5EF4-FFF2-40B4-BE49-F238E27FC236}">
                <a16:creationId xmlns:a16="http://schemas.microsoft.com/office/drawing/2014/main" id="{F0EDF2E7-3963-46AC-AE7F-690A6EDDA98B}"/>
              </a:ext>
            </a:extLst>
          </p:cNvPr>
          <p:cNvGrpSpPr/>
          <p:nvPr/>
        </p:nvGrpSpPr>
        <p:grpSpPr>
          <a:xfrm>
            <a:off x="6630990" y="6596854"/>
            <a:ext cx="667584" cy="226627"/>
            <a:chOff x="6239465" y="6571594"/>
            <a:chExt cx="667584" cy="226627"/>
          </a:xfrm>
        </p:grpSpPr>
        <p:pic>
          <p:nvPicPr>
            <p:cNvPr id="34" name="Picture 6">
              <a:extLst>
                <a:ext uri="{FF2B5EF4-FFF2-40B4-BE49-F238E27FC236}">
                  <a16:creationId xmlns:a16="http://schemas.microsoft.com/office/drawing/2014/main" id="{04BB27E5-6AC0-4EB3-9251-086DD9324E2F}"/>
                </a:ext>
              </a:extLst>
            </p:cNvPr>
            <p:cNvPicPr>
              <a:picLocks noChangeAspect="1"/>
            </p:cNvPicPr>
            <p:nvPr/>
          </p:nvPicPr>
          <p:blipFill rotWithShape="1">
            <a:blip r:embed="rId4"/>
            <a:srcRect l="31299" t="57025" r="27851" b="413"/>
            <a:stretch/>
          </p:blipFill>
          <p:spPr>
            <a:xfrm>
              <a:off x="6653212" y="6571594"/>
              <a:ext cx="253837" cy="226293"/>
            </a:xfrm>
            <a:prstGeom prst="rect">
              <a:avLst/>
            </a:prstGeom>
          </p:spPr>
        </p:pic>
        <p:pic>
          <p:nvPicPr>
            <p:cNvPr id="35" name="Picture 6">
              <a:extLst>
                <a:ext uri="{FF2B5EF4-FFF2-40B4-BE49-F238E27FC236}">
                  <a16:creationId xmlns:a16="http://schemas.microsoft.com/office/drawing/2014/main" id="{9C0B531B-D16D-4664-9D34-26619924C7BA}"/>
                </a:ext>
              </a:extLst>
            </p:cNvPr>
            <p:cNvPicPr>
              <a:picLocks noChangeAspect="1"/>
            </p:cNvPicPr>
            <p:nvPr/>
          </p:nvPicPr>
          <p:blipFill rotWithShape="1">
            <a:blip r:embed="rId4"/>
            <a:srcRect l="46181" t="12810" r="5249" b="41736"/>
            <a:stretch/>
          </p:blipFill>
          <p:spPr>
            <a:xfrm>
              <a:off x="6412868" y="6618331"/>
              <a:ext cx="208431" cy="168984"/>
            </a:xfrm>
            <a:prstGeom prst="rect">
              <a:avLst/>
            </a:prstGeom>
          </p:spPr>
        </p:pic>
        <p:pic>
          <p:nvPicPr>
            <p:cNvPr id="36" name="Picture 6">
              <a:extLst>
                <a:ext uri="{FF2B5EF4-FFF2-40B4-BE49-F238E27FC236}">
                  <a16:creationId xmlns:a16="http://schemas.microsoft.com/office/drawing/2014/main" id="{1FF48F59-24DA-43BD-A79E-03C51127EF8C}"/>
                </a:ext>
              </a:extLst>
            </p:cNvPr>
            <p:cNvPicPr>
              <a:picLocks noChangeAspect="1"/>
            </p:cNvPicPr>
            <p:nvPr/>
          </p:nvPicPr>
          <p:blipFill rotWithShape="1">
            <a:blip r:embed="rId4"/>
            <a:srcRect t="14815" r="70984" b="30247"/>
            <a:stretch/>
          </p:blipFill>
          <p:spPr>
            <a:xfrm>
              <a:off x="6239465" y="6573130"/>
              <a:ext cx="146600" cy="225091"/>
            </a:xfrm>
            <a:prstGeom prst="rect">
              <a:avLst/>
            </a:prstGeom>
          </p:spPr>
        </p:pic>
      </p:grpSp>
      <p:pic>
        <p:nvPicPr>
          <p:cNvPr id="6" name="Picture 9">
            <a:extLst>
              <a:ext uri="{FF2B5EF4-FFF2-40B4-BE49-F238E27FC236}">
                <a16:creationId xmlns:a16="http://schemas.microsoft.com/office/drawing/2014/main" id="{17904FAF-8D9F-43D7-8689-47E953296B92}"/>
              </a:ext>
            </a:extLst>
          </p:cNvPr>
          <p:cNvPicPr>
            <a:picLocks noChangeAspect="1"/>
          </p:cNvPicPr>
          <p:nvPr/>
        </p:nvPicPr>
        <p:blipFill rotWithShape="1">
          <a:blip r:embed="rId6">
            <a:extLst>
              <a:ext uri="{28A0092B-C50C-407E-A947-70E740481C1C}">
                <a14:useLocalDpi xmlns:a14="http://schemas.microsoft.com/office/drawing/2010/main" val="0"/>
              </a:ext>
            </a:extLst>
          </a:blip>
          <a:srcRect l="39971" t="-2153" r="21490" b="2153"/>
          <a:stretch/>
        </p:blipFill>
        <p:spPr>
          <a:xfrm>
            <a:off x="1420690" y="-186842"/>
            <a:ext cx="3317481" cy="7035101"/>
          </a:xfrm>
          <a:prstGeom prst="rect">
            <a:avLst/>
          </a:prstGeom>
        </p:spPr>
      </p:pic>
    </p:spTree>
    <p:extLst>
      <p:ext uri="{BB962C8B-B14F-4D97-AF65-F5344CB8AC3E}">
        <p14:creationId xmlns:p14="http://schemas.microsoft.com/office/powerpoint/2010/main" val="3756576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3FA6E95EEBA44B8D1F74A3C611449" ma:contentTypeVersion="6" ma:contentTypeDescription="Create a new document." ma:contentTypeScope="" ma:versionID="444900a1283848dc947fde904f2dd6d0">
  <xsd:schema xmlns:xsd="http://www.w3.org/2001/XMLSchema" xmlns:xs="http://www.w3.org/2001/XMLSchema" xmlns:p="http://schemas.microsoft.com/office/2006/metadata/properties" xmlns:ns3="1bbbcba3-8c99-46a0-ba24-0ee85a578168" xmlns:ns4="bead20ff-3502-4908-a3b0-94f5417f8b87" targetNamespace="http://schemas.microsoft.com/office/2006/metadata/properties" ma:root="true" ma:fieldsID="626ff806697e28fde1dcbcbfb37261b7" ns3:_="" ns4:_="">
    <xsd:import namespace="1bbbcba3-8c99-46a0-ba24-0ee85a578168"/>
    <xsd:import namespace="bead20ff-3502-4908-a3b0-94f5417f8b8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bcba3-8c99-46a0-ba24-0ee85a578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d20ff-3502-4908-a3b0-94f5417f8b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B2FC4-08D3-48EE-BFD0-1FC121393FAD}">
  <ds:schemaRefs>
    <ds:schemaRef ds:uri="1bbbcba3-8c99-46a0-ba24-0ee85a578168"/>
    <ds:schemaRef ds:uri="bead20ff-3502-4908-a3b0-94f5417f8b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48E714-5A88-49FA-9E93-7F066F33391D}">
  <ds:schemaRefs>
    <ds:schemaRef ds:uri="http://schemas.microsoft.com/sharepoint/v3/contenttype/forms"/>
  </ds:schemaRefs>
</ds:datastoreItem>
</file>

<file path=customXml/itemProps3.xml><?xml version="1.0" encoding="utf-8"?>
<ds:datastoreItem xmlns:ds="http://schemas.openxmlformats.org/officeDocument/2006/customXml" ds:itemID="{958580DA-44CE-4530-A045-153DF9E6558A}">
  <ds:schemaRefs>
    <ds:schemaRef ds:uri="http://purl.org/dc/terms/"/>
    <ds:schemaRef ds:uri="http://schemas.openxmlformats.org/package/2006/metadata/core-properties"/>
    <ds:schemaRef ds:uri="bead20ff-3502-4908-a3b0-94f5417f8b87"/>
    <ds:schemaRef ds:uri="http://purl.org/dc/dcmitype/"/>
    <ds:schemaRef ds:uri="http://purl.org/dc/elements/1.1/"/>
    <ds:schemaRef ds:uri="http://schemas.microsoft.com/office/2006/metadata/properties"/>
    <ds:schemaRef ds:uri="http://schemas.microsoft.com/office/2006/documentManagement/types"/>
    <ds:schemaRef ds:uri="1bbbcba3-8c99-46a0-ba24-0ee85a57816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151</TotalTime>
  <Words>1852</Words>
  <Application>Microsoft Office PowerPoint</Application>
  <PresentationFormat>On-screen Show (4:3)</PresentationFormat>
  <Paragraphs>106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Century Schoolbook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Cathy Erskine</cp:lastModifiedBy>
  <cp:revision>10</cp:revision>
  <cp:lastPrinted>2019-01-30T23:01:57Z</cp:lastPrinted>
  <dcterms:created xsi:type="dcterms:W3CDTF">2011-02-07T22:15:11Z</dcterms:created>
  <dcterms:modified xsi:type="dcterms:W3CDTF">2022-06-10T20:48:15Z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0x010100F0A3FA6E95EEBA44B8D1F74A3C611449</vt:lpwstr>
  </property>
</Properties>
</file>