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7" r:id="rId2"/>
    <p:sldMasterId id="2147483747" r:id="rId3"/>
  </p:sldMasterIdLst>
  <p:notesMasterIdLst>
    <p:notesMasterId r:id="rId33"/>
  </p:notesMasterIdLst>
  <p:handoutMasterIdLst>
    <p:handoutMasterId r:id="rId34"/>
  </p:handoutMasterIdLst>
  <p:sldIdLst>
    <p:sldId id="257" r:id="rId4"/>
    <p:sldId id="256" r:id="rId5"/>
    <p:sldId id="259" r:id="rId6"/>
    <p:sldId id="258" r:id="rId7"/>
    <p:sldId id="321" r:id="rId8"/>
    <p:sldId id="261" r:id="rId9"/>
    <p:sldId id="262" r:id="rId10"/>
    <p:sldId id="309" r:id="rId11"/>
    <p:sldId id="310" r:id="rId12"/>
    <p:sldId id="311" r:id="rId13"/>
    <p:sldId id="312" r:id="rId14"/>
    <p:sldId id="313" r:id="rId15"/>
    <p:sldId id="314" r:id="rId16"/>
    <p:sldId id="315" r:id="rId17"/>
    <p:sldId id="316" r:id="rId18"/>
    <p:sldId id="317" r:id="rId19"/>
    <p:sldId id="318" r:id="rId20"/>
    <p:sldId id="319" r:id="rId21"/>
    <p:sldId id="307" r:id="rId22"/>
    <p:sldId id="292" r:id="rId23"/>
    <p:sldId id="293" r:id="rId24"/>
    <p:sldId id="294" r:id="rId25"/>
    <p:sldId id="295" r:id="rId26"/>
    <p:sldId id="296" r:id="rId27"/>
    <p:sldId id="297" r:id="rId28"/>
    <p:sldId id="298" r:id="rId29"/>
    <p:sldId id="299" r:id="rId30"/>
    <p:sldId id="300" r:id="rId31"/>
    <p:sldId id="320" r:id="rId32"/>
  </p:sldIdLst>
  <p:sldSz cx="9144000" cy="6858000" type="letter"/>
  <p:notesSz cx="69548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6" autoAdjust="0"/>
    <p:restoredTop sz="77061" autoAdjust="0"/>
  </p:normalViewPr>
  <p:slideViewPr>
    <p:cSldViewPr>
      <p:cViewPr varScale="1">
        <p:scale>
          <a:sx n="89" d="100"/>
          <a:sy n="89" d="100"/>
        </p:scale>
        <p:origin x="2238" y="7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16081-988B-4A59-B6CE-3B32E73EAC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EF50EC-4AD4-481F-A78D-2CC915222A51}">
      <dgm:prSet phldrT="[Text]" custT="1"/>
      <dgm:spPr/>
      <dgm:t>
        <a:bodyPr/>
        <a:lstStyle/>
        <a:p>
          <a:pPr algn="l"/>
          <a:r>
            <a:rPr lang="en-US" sz="2000" dirty="0" smtClean="0"/>
            <a:t>Pre-Proposal</a:t>
          </a:r>
        </a:p>
        <a:p>
          <a:pPr algn="l"/>
          <a:r>
            <a:rPr lang="en-US" sz="2000" dirty="0" smtClean="0"/>
            <a:t>Submission </a:t>
          </a:r>
          <a:r>
            <a:rPr lang="en-US" sz="1500" i="1" dirty="0" smtClean="0"/>
            <a:t>(Project Proponent)</a:t>
          </a:r>
          <a:r>
            <a:rPr lang="en-US" sz="2000" dirty="0"/>
            <a:t>	</a:t>
          </a:r>
        </a:p>
      </dgm:t>
    </dgm:pt>
    <dgm:pt modelId="{BB050F50-AE13-4EE8-A5B6-E25FE8CA1C7A}" type="parTrans" cxnId="{F4B98194-0B90-4113-B382-6A0F4476CEE7}">
      <dgm:prSet/>
      <dgm:spPr/>
      <dgm:t>
        <a:bodyPr/>
        <a:lstStyle/>
        <a:p>
          <a:endParaRPr lang="en-US"/>
        </a:p>
      </dgm:t>
    </dgm:pt>
    <dgm:pt modelId="{432840FC-A157-41E1-8AC4-5010F58BFF6E}" type="sibTrans" cxnId="{F4B98194-0B90-4113-B382-6A0F4476CEE7}">
      <dgm:prSet/>
      <dgm:spPr/>
      <dgm:t>
        <a:bodyPr/>
        <a:lstStyle/>
        <a:p>
          <a:endParaRPr lang="en-US"/>
        </a:p>
      </dgm:t>
    </dgm:pt>
    <dgm:pt modelId="{8E4D7CE7-B005-4FC0-B662-D5BC15DE7D67}">
      <dgm:prSet phldrT="[Text]" custT="1"/>
      <dgm:spPr/>
      <dgm:t>
        <a:bodyPr/>
        <a:lstStyle/>
        <a:p>
          <a:r>
            <a:rPr lang="en-US" sz="2000" dirty="0" smtClean="0"/>
            <a:t>Pre-Proposal Review and Selection</a:t>
          </a:r>
        </a:p>
        <a:p>
          <a:r>
            <a:rPr lang="en-US" sz="1500" i="1" dirty="0" smtClean="0"/>
            <a:t>(NDF Advisory Committee)</a:t>
          </a:r>
          <a:endParaRPr lang="en-US" sz="1500" i="1" dirty="0"/>
        </a:p>
      </dgm:t>
    </dgm:pt>
    <dgm:pt modelId="{C6B8584D-9AC0-4FE6-A8BF-2373ED58C121}" type="parTrans" cxnId="{8500E995-042B-4D28-AEFC-DD696BF3BDE1}">
      <dgm:prSet/>
      <dgm:spPr/>
      <dgm:t>
        <a:bodyPr/>
        <a:lstStyle/>
        <a:p>
          <a:endParaRPr lang="en-US"/>
        </a:p>
      </dgm:t>
    </dgm:pt>
    <dgm:pt modelId="{E88CD869-F779-4FB0-A786-D6F9DFF2A196}" type="sibTrans" cxnId="{8500E995-042B-4D28-AEFC-DD696BF3BDE1}">
      <dgm:prSet/>
      <dgm:spPr/>
      <dgm:t>
        <a:bodyPr/>
        <a:lstStyle/>
        <a:p>
          <a:endParaRPr lang="en-US"/>
        </a:p>
      </dgm:t>
    </dgm:pt>
    <dgm:pt modelId="{2CCCF7C3-F37D-4F47-9242-9D1EED5A3333}">
      <dgm:prSet phldrT="[Text]" custT="1"/>
      <dgm:spPr/>
      <dgm:t>
        <a:bodyPr/>
        <a:lstStyle/>
        <a:p>
          <a:r>
            <a:rPr lang="en-US" sz="2000" dirty="0" smtClean="0"/>
            <a:t>Full Proposal</a:t>
          </a:r>
        </a:p>
        <a:p>
          <a:r>
            <a:rPr lang="en-US" sz="2000" dirty="0" smtClean="0"/>
            <a:t>Development</a:t>
          </a:r>
        </a:p>
        <a:p>
          <a:r>
            <a:rPr lang="en-US" sz="1500" i="1" dirty="0" smtClean="0"/>
            <a:t>(NDF &amp; Project Proponent)</a:t>
          </a:r>
          <a:r>
            <a:rPr lang="en-US" sz="2000" dirty="0" smtClean="0"/>
            <a:t>	</a:t>
          </a:r>
          <a:endParaRPr lang="en-US" sz="2000" dirty="0"/>
        </a:p>
      </dgm:t>
    </dgm:pt>
    <dgm:pt modelId="{B9E5B657-1595-4FA0-A217-51EBF05C1126}" type="parTrans" cxnId="{9BBBE855-E8E5-47F2-B599-AD964D4AC474}">
      <dgm:prSet/>
      <dgm:spPr/>
      <dgm:t>
        <a:bodyPr/>
        <a:lstStyle/>
        <a:p>
          <a:endParaRPr lang="en-US"/>
        </a:p>
      </dgm:t>
    </dgm:pt>
    <dgm:pt modelId="{17827825-BB20-4CEB-A1F7-31814C084E2C}" type="sibTrans" cxnId="{9BBBE855-E8E5-47F2-B599-AD964D4AC474}">
      <dgm:prSet/>
      <dgm:spPr/>
      <dgm:t>
        <a:bodyPr/>
        <a:lstStyle/>
        <a:p>
          <a:endParaRPr lang="en-US"/>
        </a:p>
      </dgm:t>
    </dgm:pt>
    <dgm:pt modelId="{71256B5C-871C-40E1-B1A8-573F81F0895A}">
      <dgm:prSet phldrT="[Text]" custT="1"/>
      <dgm:spPr/>
      <dgm:t>
        <a:bodyPr/>
        <a:lstStyle/>
        <a:p>
          <a:r>
            <a:rPr lang="en-US" sz="2000" dirty="0" smtClean="0"/>
            <a:t>Submit Application to Western Competitions</a:t>
          </a:r>
        </a:p>
        <a:p>
          <a:r>
            <a:rPr lang="en-US" sz="1500" i="1" dirty="0" smtClean="0"/>
            <a:t>(NDF)</a:t>
          </a:r>
          <a:endParaRPr lang="en-US" sz="1500" i="1" dirty="0"/>
        </a:p>
      </dgm:t>
    </dgm:pt>
    <dgm:pt modelId="{33B046A4-5063-44B1-947E-CAC7B709063B}" type="parTrans" cxnId="{B7E66D41-CFF1-4AA9-9771-3DD23C4BC023}">
      <dgm:prSet/>
      <dgm:spPr/>
      <dgm:t>
        <a:bodyPr/>
        <a:lstStyle/>
        <a:p>
          <a:endParaRPr lang="en-US"/>
        </a:p>
      </dgm:t>
    </dgm:pt>
    <dgm:pt modelId="{0E6D11A5-AA52-49FC-A899-10E356A5A63F}" type="sibTrans" cxnId="{B7E66D41-CFF1-4AA9-9771-3DD23C4BC023}">
      <dgm:prSet/>
      <dgm:spPr/>
      <dgm:t>
        <a:bodyPr/>
        <a:lstStyle/>
        <a:p>
          <a:endParaRPr lang="en-US"/>
        </a:p>
      </dgm:t>
    </dgm:pt>
    <dgm:pt modelId="{F7F0755C-C5B7-477A-BB3C-4ED66B297645}" type="pres">
      <dgm:prSet presAssocID="{09116081-988B-4A59-B6CE-3B32E73EAC45}" presName="CompostProcess" presStyleCnt="0">
        <dgm:presLayoutVars>
          <dgm:dir/>
          <dgm:resizeHandles val="exact"/>
        </dgm:presLayoutVars>
      </dgm:prSet>
      <dgm:spPr/>
      <dgm:t>
        <a:bodyPr/>
        <a:lstStyle/>
        <a:p>
          <a:endParaRPr lang="en-US"/>
        </a:p>
      </dgm:t>
    </dgm:pt>
    <dgm:pt modelId="{4B369CDD-5ED0-4AC8-B7E7-6B6AAD7A0931}" type="pres">
      <dgm:prSet presAssocID="{09116081-988B-4A59-B6CE-3B32E73EAC45}" presName="arrow" presStyleLbl="bgShp" presStyleIdx="0" presStyleCnt="1"/>
      <dgm:spPr/>
    </dgm:pt>
    <dgm:pt modelId="{A9A263E3-C5D3-4E14-A457-56525B8847BA}" type="pres">
      <dgm:prSet presAssocID="{09116081-988B-4A59-B6CE-3B32E73EAC45}" presName="linearProcess" presStyleCnt="0"/>
      <dgm:spPr/>
    </dgm:pt>
    <dgm:pt modelId="{6C97FE08-0E7F-43FE-B1F3-0049215523ED}" type="pres">
      <dgm:prSet presAssocID="{42EF50EC-4AD4-481F-A78D-2CC915222A51}" presName="textNode" presStyleLbl="node1" presStyleIdx="0" presStyleCnt="4" custScaleX="106624">
        <dgm:presLayoutVars>
          <dgm:bulletEnabled val="1"/>
        </dgm:presLayoutVars>
      </dgm:prSet>
      <dgm:spPr/>
      <dgm:t>
        <a:bodyPr/>
        <a:lstStyle/>
        <a:p>
          <a:endParaRPr lang="en-US"/>
        </a:p>
      </dgm:t>
    </dgm:pt>
    <dgm:pt modelId="{9DE41486-212C-4720-987D-780C51761EB1}" type="pres">
      <dgm:prSet presAssocID="{432840FC-A157-41E1-8AC4-5010F58BFF6E}" presName="sibTrans" presStyleCnt="0"/>
      <dgm:spPr/>
    </dgm:pt>
    <dgm:pt modelId="{577C97A0-D69B-46C9-A58B-4108B16575D1}" type="pres">
      <dgm:prSet presAssocID="{8E4D7CE7-B005-4FC0-B662-D5BC15DE7D67}" presName="textNode" presStyleLbl="node1" presStyleIdx="1" presStyleCnt="4">
        <dgm:presLayoutVars>
          <dgm:bulletEnabled val="1"/>
        </dgm:presLayoutVars>
      </dgm:prSet>
      <dgm:spPr/>
      <dgm:t>
        <a:bodyPr/>
        <a:lstStyle/>
        <a:p>
          <a:endParaRPr lang="en-US"/>
        </a:p>
      </dgm:t>
    </dgm:pt>
    <dgm:pt modelId="{63C2CEAD-1372-4569-B6D5-C04239EAC893}" type="pres">
      <dgm:prSet presAssocID="{E88CD869-F779-4FB0-A786-D6F9DFF2A196}" presName="sibTrans" presStyleCnt="0"/>
      <dgm:spPr/>
    </dgm:pt>
    <dgm:pt modelId="{2EA70BD8-33C3-49DF-B920-7B3A86C57E60}" type="pres">
      <dgm:prSet presAssocID="{2CCCF7C3-F37D-4F47-9242-9D1EED5A3333}" presName="textNode" presStyleLbl="node1" presStyleIdx="2" presStyleCnt="4" custScaleX="109927">
        <dgm:presLayoutVars>
          <dgm:bulletEnabled val="1"/>
        </dgm:presLayoutVars>
      </dgm:prSet>
      <dgm:spPr/>
      <dgm:t>
        <a:bodyPr/>
        <a:lstStyle/>
        <a:p>
          <a:endParaRPr lang="en-US"/>
        </a:p>
      </dgm:t>
    </dgm:pt>
    <dgm:pt modelId="{DD23771C-6122-4438-9703-E1A0DBA18A69}" type="pres">
      <dgm:prSet presAssocID="{17827825-BB20-4CEB-A1F7-31814C084E2C}" presName="sibTrans" presStyleCnt="0"/>
      <dgm:spPr/>
    </dgm:pt>
    <dgm:pt modelId="{4B98BE5E-47D1-4C5C-9FDA-07624601C491}" type="pres">
      <dgm:prSet presAssocID="{71256B5C-871C-40E1-B1A8-573F81F0895A}" presName="textNode" presStyleLbl="node1" presStyleIdx="3" presStyleCnt="4" custScaleX="111399">
        <dgm:presLayoutVars>
          <dgm:bulletEnabled val="1"/>
        </dgm:presLayoutVars>
      </dgm:prSet>
      <dgm:spPr/>
      <dgm:t>
        <a:bodyPr/>
        <a:lstStyle/>
        <a:p>
          <a:endParaRPr lang="en-US"/>
        </a:p>
      </dgm:t>
    </dgm:pt>
  </dgm:ptLst>
  <dgm:cxnLst>
    <dgm:cxn modelId="{3A3470B8-6A15-474D-83DC-AFC7C635A212}" type="presOf" srcId="{09116081-988B-4A59-B6CE-3B32E73EAC45}" destId="{F7F0755C-C5B7-477A-BB3C-4ED66B297645}" srcOrd="0" destOrd="0" presId="urn:microsoft.com/office/officeart/2005/8/layout/hProcess9"/>
    <dgm:cxn modelId="{F4B98194-0B90-4113-B382-6A0F4476CEE7}" srcId="{09116081-988B-4A59-B6CE-3B32E73EAC45}" destId="{42EF50EC-4AD4-481F-A78D-2CC915222A51}" srcOrd="0" destOrd="0" parTransId="{BB050F50-AE13-4EE8-A5B6-E25FE8CA1C7A}" sibTransId="{432840FC-A157-41E1-8AC4-5010F58BFF6E}"/>
    <dgm:cxn modelId="{708EE19E-326F-4CB5-835C-715072C409CF}" type="presOf" srcId="{8E4D7CE7-B005-4FC0-B662-D5BC15DE7D67}" destId="{577C97A0-D69B-46C9-A58B-4108B16575D1}" srcOrd="0" destOrd="0" presId="urn:microsoft.com/office/officeart/2005/8/layout/hProcess9"/>
    <dgm:cxn modelId="{9BBBE855-E8E5-47F2-B599-AD964D4AC474}" srcId="{09116081-988B-4A59-B6CE-3B32E73EAC45}" destId="{2CCCF7C3-F37D-4F47-9242-9D1EED5A3333}" srcOrd="2" destOrd="0" parTransId="{B9E5B657-1595-4FA0-A217-51EBF05C1126}" sibTransId="{17827825-BB20-4CEB-A1F7-31814C084E2C}"/>
    <dgm:cxn modelId="{174E93F2-25EE-45E0-9AA1-BA36DE4222D3}" type="presOf" srcId="{71256B5C-871C-40E1-B1A8-573F81F0895A}" destId="{4B98BE5E-47D1-4C5C-9FDA-07624601C491}" srcOrd="0" destOrd="0" presId="urn:microsoft.com/office/officeart/2005/8/layout/hProcess9"/>
    <dgm:cxn modelId="{B7E66D41-CFF1-4AA9-9771-3DD23C4BC023}" srcId="{09116081-988B-4A59-B6CE-3B32E73EAC45}" destId="{71256B5C-871C-40E1-B1A8-573F81F0895A}" srcOrd="3" destOrd="0" parTransId="{33B046A4-5063-44B1-947E-CAC7B709063B}" sibTransId="{0E6D11A5-AA52-49FC-A899-10E356A5A63F}"/>
    <dgm:cxn modelId="{4176E1E9-2C56-4484-8257-943BC3D5B02E}" type="presOf" srcId="{2CCCF7C3-F37D-4F47-9242-9D1EED5A3333}" destId="{2EA70BD8-33C3-49DF-B920-7B3A86C57E60}" srcOrd="0" destOrd="0" presId="urn:microsoft.com/office/officeart/2005/8/layout/hProcess9"/>
    <dgm:cxn modelId="{8500E995-042B-4D28-AEFC-DD696BF3BDE1}" srcId="{09116081-988B-4A59-B6CE-3B32E73EAC45}" destId="{8E4D7CE7-B005-4FC0-B662-D5BC15DE7D67}" srcOrd="1" destOrd="0" parTransId="{C6B8584D-9AC0-4FE6-A8BF-2373ED58C121}" sibTransId="{E88CD869-F779-4FB0-A786-D6F9DFF2A196}"/>
    <dgm:cxn modelId="{185CBC70-9146-4162-9776-C7831F9A6853}" type="presOf" srcId="{42EF50EC-4AD4-481F-A78D-2CC915222A51}" destId="{6C97FE08-0E7F-43FE-B1F3-0049215523ED}" srcOrd="0" destOrd="0" presId="urn:microsoft.com/office/officeart/2005/8/layout/hProcess9"/>
    <dgm:cxn modelId="{2F3E6263-4BCB-493B-8337-A116E265AEC4}" type="presParOf" srcId="{F7F0755C-C5B7-477A-BB3C-4ED66B297645}" destId="{4B369CDD-5ED0-4AC8-B7E7-6B6AAD7A0931}" srcOrd="0" destOrd="0" presId="urn:microsoft.com/office/officeart/2005/8/layout/hProcess9"/>
    <dgm:cxn modelId="{785EF680-6571-4959-9904-0006BD85977C}" type="presParOf" srcId="{F7F0755C-C5B7-477A-BB3C-4ED66B297645}" destId="{A9A263E3-C5D3-4E14-A457-56525B8847BA}" srcOrd="1" destOrd="0" presId="urn:microsoft.com/office/officeart/2005/8/layout/hProcess9"/>
    <dgm:cxn modelId="{93577A75-9092-49A5-93E6-14834D517590}" type="presParOf" srcId="{A9A263E3-C5D3-4E14-A457-56525B8847BA}" destId="{6C97FE08-0E7F-43FE-B1F3-0049215523ED}" srcOrd="0" destOrd="0" presId="urn:microsoft.com/office/officeart/2005/8/layout/hProcess9"/>
    <dgm:cxn modelId="{74828263-FC11-4BBF-8BDF-807F3BBB1B50}" type="presParOf" srcId="{A9A263E3-C5D3-4E14-A457-56525B8847BA}" destId="{9DE41486-212C-4720-987D-780C51761EB1}" srcOrd="1" destOrd="0" presId="urn:microsoft.com/office/officeart/2005/8/layout/hProcess9"/>
    <dgm:cxn modelId="{E10E304A-A531-42AF-A9BD-20D024E560F7}" type="presParOf" srcId="{A9A263E3-C5D3-4E14-A457-56525B8847BA}" destId="{577C97A0-D69B-46C9-A58B-4108B16575D1}" srcOrd="2" destOrd="0" presId="urn:microsoft.com/office/officeart/2005/8/layout/hProcess9"/>
    <dgm:cxn modelId="{2578A05B-4B11-4DBD-B644-534AC73C7A35}" type="presParOf" srcId="{A9A263E3-C5D3-4E14-A457-56525B8847BA}" destId="{63C2CEAD-1372-4569-B6D5-C04239EAC893}" srcOrd="3" destOrd="0" presId="urn:microsoft.com/office/officeart/2005/8/layout/hProcess9"/>
    <dgm:cxn modelId="{FE4022E9-C082-4259-A169-0737C9FF1116}" type="presParOf" srcId="{A9A263E3-C5D3-4E14-A457-56525B8847BA}" destId="{2EA70BD8-33C3-49DF-B920-7B3A86C57E60}" srcOrd="4" destOrd="0" presId="urn:microsoft.com/office/officeart/2005/8/layout/hProcess9"/>
    <dgm:cxn modelId="{A0484061-116C-4323-B114-D9F09B33ED2F}" type="presParOf" srcId="{A9A263E3-C5D3-4E14-A457-56525B8847BA}" destId="{DD23771C-6122-4438-9703-E1A0DBA18A69}" srcOrd="5" destOrd="0" presId="urn:microsoft.com/office/officeart/2005/8/layout/hProcess9"/>
    <dgm:cxn modelId="{CACB1896-AA91-4833-9178-025AC2823EA2}" type="presParOf" srcId="{A9A263E3-C5D3-4E14-A457-56525B8847BA}" destId="{4B98BE5E-47D1-4C5C-9FDA-07624601C49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69CDD-5ED0-4AC8-B7E7-6B6AAD7A0931}">
      <dsp:nvSpPr>
        <dsp:cNvPr id="0" name=""/>
        <dsp:cNvSpPr/>
      </dsp:nvSpPr>
      <dsp:spPr>
        <a:xfrm>
          <a:off x="611276" y="0"/>
          <a:ext cx="6927799" cy="4953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7FE08-0E7F-43FE-B1F3-0049215523ED}">
      <dsp:nvSpPr>
        <dsp:cNvPr id="0" name=""/>
        <dsp:cNvSpPr/>
      </dsp:nvSpPr>
      <dsp:spPr>
        <a:xfrm>
          <a:off x="919" y="1485900"/>
          <a:ext cx="1817819" cy="1981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Pre-Proposal</a:t>
          </a:r>
        </a:p>
        <a:p>
          <a:pPr lvl="0" algn="l" defTabSz="889000">
            <a:lnSpc>
              <a:spcPct val="90000"/>
            </a:lnSpc>
            <a:spcBef>
              <a:spcPct val="0"/>
            </a:spcBef>
            <a:spcAft>
              <a:spcPct val="35000"/>
            </a:spcAft>
          </a:pPr>
          <a:r>
            <a:rPr lang="en-US" sz="2000" kern="1200" dirty="0" smtClean="0"/>
            <a:t>Submission </a:t>
          </a:r>
          <a:r>
            <a:rPr lang="en-US" sz="1500" i="1" kern="1200" dirty="0" smtClean="0"/>
            <a:t>(Project Proponent)</a:t>
          </a:r>
          <a:r>
            <a:rPr lang="en-US" sz="2000" kern="1200" dirty="0"/>
            <a:t>	</a:t>
          </a:r>
        </a:p>
      </dsp:txBody>
      <dsp:txXfrm>
        <a:off x="89658" y="1574639"/>
        <a:ext cx="1640341" cy="1803722"/>
      </dsp:txXfrm>
    </dsp:sp>
    <dsp:sp modelId="{577C97A0-D69B-46C9-A58B-4108B16575D1}">
      <dsp:nvSpPr>
        <dsp:cNvPr id="0" name=""/>
        <dsp:cNvSpPr/>
      </dsp:nvSpPr>
      <dsp:spPr>
        <a:xfrm>
          <a:off x="2102887" y="1485900"/>
          <a:ext cx="1704888" cy="1981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Pre-Proposal Review and Selection</a:t>
          </a:r>
        </a:p>
        <a:p>
          <a:pPr lvl="0" algn="ctr" defTabSz="889000">
            <a:lnSpc>
              <a:spcPct val="90000"/>
            </a:lnSpc>
            <a:spcBef>
              <a:spcPct val="0"/>
            </a:spcBef>
            <a:spcAft>
              <a:spcPct val="35000"/>
            </a:spcAft>
          </a:pPr>
          <a:r>
            <a:rPr lang="en-US" sz="1500" i="1" kern="1200" dirty="0" smtClean="0"/>
            <a:t>(NDF Advisory Committee)</a:t>
          </a:r>
          <a:endParaRPr lang="en-US" sz="1500" i="1" kern="1200" dirty="0"/>
        </a:p>
      </dsp:txBody>
      <dsp:txXfrm>
        <a:off x="2186113" y="1569126"/>
        <a:ext cx="1538436" cy="1814748"/>
      </dsp:txXfrm>
    </dsp:sp>
    <dsp:sp modelId="{2EA70BD8-33C3-49DF-B920-7B3A86C57E60}">
      <dsp:nvSpPr>
        <dsp:cNvPr id="0" name=""/>
        <dsp:cNvSpPr/>
      </dsp:nvSpPr>
      <dsp:spPr>
        <a:xfrm>
          <a:off x="4091923" y="1485900"/>
          <a:ext cx="1874132" cy="1981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Full Proposal</a:t>
          </a:r>
        </a:p>
        <a:p>
          <a:pPr lvl="0" algn="ctr" defTabSz="889000">
            <a:lnSpc>
              <a:spcPct val="90000"/>
            </a:lnSpc>
            <a:spcBef>
              <a:spcPct val="0"/>
            </a:spcBef>
            <a:spcAft>
              <a:spcPct val="35000"/>
            </a:spcAft>
          </a:pPr>
          <a:r>
            <a:rPr lang="en-US" sz="2000" kern="1200" dirty="0" smtClean="0"/>
            <a:t>Development</a:t>
          </a:r>
        </a:p>
        <a:p>
          <a:pPr lvl="0" algn="ctr" defTabSz="889000">
            <a:lnSpc>
              <a:spcPct val="90000"/>
            </a:lnSpc>
            <a:spcBef>
              <a:spcPct val="0"/>
            </a:spcBef>
            <a:spcAft>
              <a:spcPct val="35000"/>
            </a:spcAft>
          </a:pPr>
          <a:r>
            <a:rPr lang="en-US" sz="1500" i="1" kern="1200" dirty="0" smtClean="0"/>
            <a:t>(NDF &amp; Project Proponent)</a:t>
          </a:r>
          <a:r>
            <a:rPr lang="en-US" sz="2000" kern="1200" dirty="0" smtClean="0"/>
            <a:t>	</a:t>
          </a:r>
          <a:endParaRPr lang="en-US" sz="2000" kern="1200" dirty="0"/>
        </a:p>
      </dsp:txBody>
      <dsp:txXfrm>
        <a:off x="4183411" y="1577388"/>
        <a:ext cx="1691156" cy="1798224"/>
      </dsp:txXfrm>
    </dsp:sp>
    <dsp:sp modelId="{4B98BE5E-47D1-4C5C-9FDA-07624601C491}">
      <dsp:nvSpPr>
        <dsp:cNvPr id="0" name=""/>
        <dsp:cNvSpPr/>
      </dsp:nvSpPr>
      <dsp:spPr>
        <a:xfrm>
          <a:off x="6250204" y="1485900"/>
          <a:ext cx="1899228" cy="1981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Submit Application to Western Competitions</a:t>
          </a:r>
        </a:p>
        <a:p>
          <a:pPr lvl="0" algn="ctr" defTabSz="889000">
            <a:lnSpc>
              <a:spcPct val="90000"/>
            </a:lnSpc>
            <a:spcBef>
              <a:spcPct val="0"/>
            </a:spcBef>
            <a:spcAft>
              <a:spcPct val="35000"/>
            </a:spcAft>
          </a:pPr>
          <a:r>
            <a:rPr lang="en-US" sz="1500" i="1" kern="1200" dirty="0" smtClean="0"/>
            <a:t>(NDF)</a:t>
          </a:r>
          <a:endParaRPr lang="en-US" sz="1500" i="1" kern="1200" dirty="0"/>
        </a:p>
      </dsp:txBody>
      <dsp:txXfrm>
        <a:off x="6342917" y="1578613"/>
        <a:ext cx="1713802" cy="17957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39608" y="8685555"/>
            <a:ext cx="3013659" cy="458448"/>
          </a:xfrm>
          <a:prstGeom prst="rect">
            <a:avLst/>
          </a:prstGeom>
        </p:spPr>
        <p:txBody>
          <a:bodyPr vert="horz" lIns="90120" tIns="45060" rIns="90120" bIns="45060" rtlCol="0" anchor="b"/>
          <a:lstStyle>
            <a:lvl1pPr algn="r">
              <a:defRPr sz="1100"/>
            </a:lvl1pPr>
          </a:lstStyle>
          <a:p>
            <a:fld id="{F58B7A8A-A7B8-4540-9802-CB6AB1B67957}" type="slidenum">
              <a:rPr lang="en-US" smtClean="0"/>
              <a:t>‹#›</a:t>
            </a:fld>
            <a:endParaRPr lang="en-US" dirty="0"/>
          </a:p>
        </p:txBody>
      </p:sp>
    </p:spTree>
    <p:extLst>
      <p:ext uri="{BB962C8B-B14F-4D97-AF65-F5344CB8AC3E}">
        <p14:creationId xmlns:p14="http://schemas.microsoft.com/office/powerpoint/2010/main" val="302813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3763" cy="457200"/>
          </a:xfrm>
          <a:prstGeom prst="rect">
            <a:avLst/>
          </a:prstGeom>
        </p:spPr>
        <p:txBody>
          <a:bodyPr vert="horz" lIns="91978" tIns="45989" rIns="91978" bIns="45989" rtlCol="0"/>
          <a:lstStyle>
            <a:lvl1pPr algn="l">
              <a:defRPr sz="1100"/>
            </a:lvl1pPr>
          </a:lstStyle>
          <a:p>
            <a:endParaRPr lang="en-US" dirty="0"/>
          </a:p>
        </p:txBody>
      </p:sp>
      <p:sp>
        <p:nvSpPr>
          <p:cNvPr id="3" name="Date Placeholder 2"/>
          <p:cNvSpPr>
            <a:spLocks noGrp="1"/>
          </p:cNvSpPr>
          <p:nvPr>
            <p:ph type="dt" idx="1"/>
          </p:nvPr>
        </p:nvSpPr>
        <p:spPr>
          <a:xfrm>
            <a:off x="3939468" y="3"/>
            <a:ext cx="3013763" cy="457200"/>
          </a:xfrm>
          <a:prstGeom prst="rect">
            <a:avLst/>
          </a:prstGeom>
        </p:spPr>
        <p:txBody>
          <a:bodyPr vert="horz" lIns="91978" tIns="45989" rIns="91978" bIns="45989" rtlCol="0"/>
          <a:lstStyle>
            <a:lvl1pPr algn="r">
              <a:defRPr sz="1100"/>
            </a:lvl1pPr>
          </a:lstStyle>
          <a:p>
            <a:fld id="{22AB06EE-CD8A-4357-A730-5081D4C6FFA5}" type="datetimeFigureOut">
              <a:rPr lang="en-US" smtClean="0"/>
              <a:pPr/>
              <a:t>1/13/2020</a:t>
            </a:fld>
            <a:endParaRPr lang="en-US" dirty="0"/>
          </a:p>
        </p:txBody>
      </p:sp>
      <p:sp>
        <p:nvSpPr>
          <p:cNvPr id="4" name="Slide Image Placeholder 3"/>
          <p:cNvSpPr>
            <a:spLocks noGrp="1" noRot="1" noChangeAspect="1"/>
          </p:cNvSpPr>
          <p:nvPr>
            <p:ph type="sldImg" idx="2"/>
          </p:nvPr>
        </p:nvSpPr>
        <p:spPr>
          <a:xfrm>
            <a:off x="1192213" y="685800"/>
            <a:ext cx="4570412" cy="3429000"/>
          </a:xfrm>
          <a:prstGeom prst="rect">
            <a:avLst/>
          </a:prstGeom>
          <a:noFill/>
          <a:ln w="12700">
            <a:solidFill>
              <a:prstClr val="black"/>
            </a:solidFill>
          </a:ln>
        </p:spPr>
        <p:txBody>
          <a:bodyPr vert="horz" lIns="91978" tIns="45989" rIns="91978" bIns="45989" rtlCol="0" anchor="ctr"/>
          <a:lstStyle/>
          <a:p>
            <a:endParaRPr lang="en-US" dirty="0"/>
          </a:p>
        </p:txBody>
      </p:sp>
      <p:sp>
        <p:nvSpPr>
          <p:cNvPr id="5" name="Notes Placeholder 4"/>
          <p:cNvSpPr>
            <a:spLocks noGrp="1"/>
          </p:cNvSpPr>
          <p:nvPr>
            <p:ph type="body" sz="quarter" idx="3"/>
          </p:nvPr>
        </p:nvSpPr>
        <p:spPr>
          <a:xfrm>
            <a:off x="695484" y="4343403"/>
            <a:ext cx="5563870" cy="4114800"/>
          </a:xfrm>
          <a:prstGeom prst="rect">
            <a:avLst/>
          </a:prstGeom>
        </p:spPr>
        <p:txBody>
          <a:bodyPr vert="horz" lIns="91978" tIns="45989" rIns="91978" bIns="459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685215"/>
            <a:ext cx="3013763" cy="457200"/>
          </a:xfrm>
          <a:prstGeom prst="rect">
            <a:avLst/>
          </a:prstGeom>
        </p:spPr>
        <p:txBody>
          <a:bodyPr vert="horz" lIns="91978" tIns="45989" rIns="91978" bIns="45989"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9468" y="8685215"/>
            <a:ext cx="3013763" cy="457200"/>
          </a:xfrm>
          <a:prstGeom prst="rect">
            <a:avLst/>
          </a:prstGeom>
        </p:spPr>
        <p:txBody>
          <a:bodyPr vert="horz" lIns="91978" tIns="45989" rIns="91978" bIns="45989" rtlCol="0" anchor="b"/>
          <a:lstStyle>
            <a:lvl1pPr algn="r">
              <a:defRPr sz="1100"/>
            </a:lvl1pPr>
          </a:lstStyle>
          <a:p>
            <a:fld id="{BD5FAC82-724C-41A0-B8B7-9D508697F4AE}" type="slidenum">
              <a:rPr lang="en-US" smtClean="0"/>
              <a:pPr/>
              <a:t>‹#›</a:t>
            </a:fld>
            <a:endParaRPr lang="en-US" dirty="0"/>
          </a:p>
        </p:txBody>
      </p:sp>
    </p:spTree>
    <p:extLst>
      <p:ext uri="{BB962C8B-B14F-4D97-AF65-F5344CB8AC3E}">
        <p14:creationId xmlns:p14="http://schemas.microsoft.com/office/powerpoint/2010/main" val="79740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r>
              <a:rPr lang="en-US" dirty="0" smtClean="0"/>
              <a:t>This presentation will cover elements</a:t>
            </a:r>
            <a:r>
              <a:rPr lang="en-US" baseline="0" dirty="0" smtClean="0"/>
              <a:t> of developing successful project pre-proposals that could potentially qualify for either the Landscape Scale Restoration, Western State Fire Managers, or Hazardous Fuels-Community Protection grants. </a:t>
            </a:r>
          </a:p>
          <a:p>
            <a:endParaRPr lang="en-US" baseline="0" dirty="0" smtClean="0"/>
          </a:p>
          <a:p>
            <a:r>
              <a:rPr lang="en-US" baseline="0" dirty="0" smtClean="0"/>
              <a:t>It includes an overview of process, timeline, types of projects that qualify for each grant program along with general guidelines and criteria. </a:t>
            </a:r>
          </a:p>
          <a:p>
            <a:endParaRPr lang="en-US" baseline="0" dirty="0" smtClean="0"/>
          </a:p>
          <a:p>
            <a:r>
              <a:rPr lang="en-US" baseline="0" dirty="0" smtClean="0"/>
              <a:t>It up to your organization to decide what grant program would best serve your needs. </a:t>
            </a:r>
            <a:endParaRPr lang="en-US"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a:t>
            </a:fld>
            <a:endParaRPr lang="en-US" dirty="0"/>
          </a:p>
        </p:txBody>
      </p:sp>
    </p:spTree>
    <p:extLst>
      <p:ext uri="{BB962C8B-B14F-4D97-AF65-F5344CB8AC3E}">
        <p14:creationId xmlns:p14="http://schemas.microsoft.com/office/powerpoint/2010/main" val="191621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10</a:t>
            </a:fld>
            <a:endParaRPr lang="en-US" dirty="0"/>
          </a:p>
        </p:txBody>
      </p:sp>
    </p:spTree>
    <p:extLst>
      <p:ext uri="{BB962C8B-B14F-4D97-AF65-F5344CB8AC3E}">
        <p14:creationId xmlns:p14="http://schemas.microsoft.com/office/powerpoint/2010/main" val="257290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11</a:t>
            </a:fld>
            <a:endParaRPr lang="en-US" dirty="0"/>
          </a:p>
        </p:txBody>
      </p:sp>
    </p:spTree>
    <p:extLst>
      <p:ext uri="{BB962C8B-B14F-4D97-AF65-F5344CB8AC3E}">
        <p14:creationId xmlns:p14="http://schemas.microsoft.com/office/powerpoint/2010/main" val="355391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12</a:t>
            </a:fld>
            <a:endParaRPr lang="en-US" dirty="0"/>
          </a:p>
        </p:txBody>
      </p:sp>
    </p:spTree>
    <p:extLst>
      <p:ext uri="{BB962C8B-B14F-4D97-AF65-F5344CB8AC3E}">
        <p14:creationId xmlns:p14="http://schemas.microsoft.com/office/powerpoint/2010/main" val="55782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13</a:t>
            </a:fld>
            <a:endParaRPr lang="en-US" dirty="0"/>
          </a:p>
        </p:txBody>
      </p:sp>
    </p:spTree>
    <p:extLst>
      <p:ext uri="{BB962C8B-B14F-4D97-AF65-F5344CB8AC3E}">
        <p14:creationId xmlns:p14="http://schemas.microsoft.com/office/powerpoint/2010/main" val="156472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 typeface="Arial"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14</a:t>
            </a:fld>
            <a:endParaRPr lang="en-US" dirty="0"/>
          </a:p>
        </p:txBody>
      </p:sp>
    </p:spTree>
    <p:extLst>
      <p:ext uri="{BB962C8B-B14F-4D97-AF65-F5344CB8AC3E}">
        <p14:creationId xmlns:p14="http://schemas.microsoft.com/office/powerpoint/2010/main" val="260942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fontScale="92500" lnSpcReduction="20000"/>
          </a:bodyPr>
          <a:lstStyle/>
          <a:p>
            <a:r>
              <a:rPr lang="en-US" b="1" i="1" dirty="0"/>
              <a:t>Overview: </a:t>
            </a:r>
            <a:r>
              <a:rPr lang="en-US" i="1" dirty="0"/>
              <a:t>Provide succinct overview of the proposed project. Include who is doing what, where and why. Provide the “big picture”.</a:t>
            </a:r>
          </a:p>
          <a:p>
            <a:endParaRPr lang="en-US" i="1" dirty="0"/>
          </a:p>
          <a:p>
            <a:r>
              <a:rPr lang="en-US" b="1" i="1" dirty="0"/>
              <a:t>Context, Goals and Objectives:</a:t>
            </a:r>
            <a:r>
              <a:rPr lang="en-US" i="1" dirty="0"/>
              <a:t>What resource issue(s), threats and/or opportunities does the project address? What are the project goals and objectives? What impacts do you hope to achieve?</a:t>
            </a:r>
          </a:p>
          <a:p>
            <a:endParaRPr lang="en-US" i="1" dirty="0"/>
          </a:p>
          <a:p>
            <a:r>
              <a:rPr lang="en-US" b="1" i="1" dirty="0"/>
              <a:t>Activities: </a:t>
            </a:r>
            <a:r>
              <a:rPr lang="en-US" i="1" dirty="0"/>
              <a:t>List and explain project activities (work that will be done to achieve goals and objectives). Indicate what activities will be done with grant funds, what is to be completed with leveraged funds, and who will do the work.</a:t>
            </a:r>
          </a:p>
          <a:p>
            <a:endParaRPr lang="en-US" b="1" i="1" dirty="0"/>
          </a:p>
          <a:p>
            <a:r>
              <a:rPr lang="en-US" i="1" dirty="0"/>
              <a:t>What are the project </a:t>
            </a:r>
            <a:r>
              <a:rPr lang="en-US" b="1" i="1" dirty="0"/>
              <a:t>deliverables, outputs, and outcomes</a:t>
            </a:r>
            <a:r>
              <a:rPr lang="en-US" i="1" dirty="0"/>
              <a:t>? (Outcomes and outputs should relate directly to proposed activities, goals and objectives.</a:t>
            </a:r>
          </a:p>
          <a:p>
            <a:endParaRPr lang="en-US" i="1" dirty="0"/>
          </a:p>
          <a:p>
            <a:r>
              <a:rPr lang="en-US" i="1" dirty="0"/>
              <a:t>Describe </a:t>
            </a:r>
            <a:r>
              <a:rPr lang="en-US" b="1" i="1" dirty="0"/>
              <a:t>collaborative </a:t>
            </a:r>
            <a:r>
              <a:rPr lang="en-US" i="1" dirty="0"/>
              <a:t>efforts in developing and implementing the project. List partners and their type of contribution (planning, treatments, etc) and the dollar value (in-kind or cash). The dollar value will be used as leverage in support of the project, more is better.</a:t>
            </a:r>
          </a:p>
          <a:p>
            <a:endParaRPr lang="en-US" i="1" dirty="0"/>
          </a:p>
          <a:p>
            <a:r>
              <a:rPr lang="en-US" i="1" dirty="0"/>
              <a:t>a) How does the project align with stated priority issues, areas, and activities in the State Forest Action Plan? b) What </a:t>
            </a:r>
            <a:r>
              <a:rPr lang="en-US" b="1" i="1" dirty="0"/>
              <a:t>scale </a:t>
            </a:r>
            <a:r>
              <a:rPr lang="en-US" i="1" dirty="0"/>
              <a:t>is the project and how will it facilitate achievement of the stated goals, objectives and outcomes? </a:t>
            </a:r>
            <a:r>
              <a:rPr lang="en-US" b="1" i="1" dirty="0"/>
              <a:t>Sustainability </a:t>
            </a:r>
            <a:r>
              <a:rPr lang="en-US" i="1" dirty="0"/>
              <a:t>c) What skills and capabilities will result from and extend beyond the life of the projects?</a:t>
            </a:r>
          </a:p>
          <a:p>
            <a:endParaRPr lang="en-US" i="1" dirty="0"/>
          </a:p>
          <a:p>
            <a:r>
              <a:rPr lang="en-US" i="1" dirty="0"/>
              <a:t> Project implementation readiness—if not currently ready, estimate time needed to prepare; b) if the project is new or a continuation/expansion of a current project</a:t>
            </a:r>
          </a:p>
          <a:p>
            <a:endParaRPr lang="en-US" i="1" dirty="0"/>
          </a:p>
          <a:p>
            <a:r>
              <a:rPr lang="en-US" i="1" dirty="0"/>
              <a:t>Basic budget, list the activity, such as assessment, plans, treatment, the grant dollars  and leverage (at the  full proposal stage we will  need 10% match.) </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15</a:t>
            </a:fld>
            <a:endParaRPr lang="en-US" dirty="0"/>
          </a:p>
        </p:txBody>
      </p:sp>
    </p:spTree>
    <p:extLst>
      <p:ext uri="{BB962C8B-B14F-4D97-AF65-F5344CB8AC3E}">
        <p14:creationId xmlns:p14="http://schemas.microsoft.com/office/powerpoint/2010/main" val="158917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Tx/>
              <a:buNone/>
            </a:pPr>
            <a:r>
              <a:rPr lang="en-US" b="1" i="1" dirty="0"/>
              <a:t>Deliverable, Outputs and Outcomes: </a:t>
            </a:r>
            <a:r>
              <a:rPr lang="en-US" i="1" dirty="0" smtClean="0">
                <a:solidFill>
                  <a:schemeClr val="tx1"/>
                </a:solidFill>
              </a:rPr>
              <a:t>What are the project deliverables, outputs, and outcomes? Outcomes and outputs should relate directly to proposed activities, goals and objectives. Provide quantitative measures of success.</a:t>
            </a:r>
          </a:p>
          <a:p>
            <a:pPr>
              <a:buFontTx/>
              <a:buNone/>
            </a:pPr>
            <a:endParaRPr lang="en-US" i="1" dirty="0" smtClean="0">
              <a:solidFill>
                <a:schemeClr val="tx1"/>
              </a:solidFill>
            </a:endParaRPr>
          </a:p>
          <a:p>
            <a:pPr>
              <a:buFontTx/>
              <a:buNone/>
            </a:pPr>
            <a:r>
              <a:rPr lang="en-US" b="1" i="1" dirty="0"/>
              <a:t>Collaboration: </a:t>
            </a:r>
            <a:r>
              <a:rPr lang="en-US" i="1" dirty="0" smtClean="0">
                <a:solidFill>
                  <a:schemeClr val="tx1"/>
                </a:solidFill>
              </a:rPr>
              <a:t>Describe collaborative efforts in developing and implementing the project. List partners and their type of contribution (planning, treatments, etc.) and the dollar value (in-kind or cash). The dollar value will be used as leverage in support of the project, more is better. Describe how partners are committed and will add value during project development and implementation. </a:t>
            </a:r>
          </a:p>
          <a:p>
            <a:pPr>
              <a:buFontTx/>
              <a:buNone/>
            </a:pPr>
            <a:endParaRPr lang="en-US" i="1" dirty="0" smtClean="0">
              <a:solidFill>
                <a:schemeClr val="tx1"/>
              </a:solidFill>
            </a:endParaRPr>
          </a:p>
          <a:p>
            <a:pPr>
              <a:buFontTx/>
              <a:buNone/>
            </a:pPr>
            <a:r>
              <a:rPr lang="en-US" b="1" i="1" dirty="0"/>
              <a:t>Forest Action Plan: </a:t>
            </a:r>
            <a:r>
              <a:rPr lang="en-US" i="1" dirty="0" smtClean="0">
                <a:solidFill>
                  <a:schemeClr val="tx1"/>
                </a:solidFill>
              </a:rPr>
              <a:t>Clearly describes the need for the proposed project and relates it to one or more priority landscapes, issues, areas, or strategies identified in the Forest Action Plan.</a:t>
            </a:r>
          </a:p>
          <a:p>
            <a:endParaRPr lang="en-US" b="1" dirty="0" smtClean="0"/>
          </a:p>
        </p:txBody>
      </p:sp>
      <p:sp>
        <p:nvSpPr>
          <p:cNvPr id="4" name="Slide Number Placeholder 3"/>
          <p:cNvSpPr>
            <a:spLocks noGrp="1"/>
          </p:cNvSpPr>
          <p:nvPr>
            <p:ph type="sldNum" sz="quarter" idx="10"/>
          </p:nvPr>
        </p:nvSpPr>
        <p:spPr/>
        <p:txBody>
          <a:bodyPr/>
          <a:lstStyle/>
          <a:p>
            <a:fld id="{94A92522-45D0-44F5-AAD5-053474E50C9C}" type="slidenum">
              <a:rPr lang="en-US" smtClean="0"/>
              <a:pPr/>
              <a:t>16</a:t>
            </a:fld>
            <a:endParaRPr lang="en-US" dirty="0"/>
          </a:p>
        </p:txBody>
      </p:sp>
    </p:spTree>
    <p:extLst>
      <p:ext uri="{BB962C8B-B14F-4D97-AF65-F5344CB8AC3E}">
        <p14:creationId xmlns:p14="http://schemas.microsoft.com/office/powerpoint/2010/main" val="338481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Tx/>
              <a:buNone/>
            </a:pPr>
            <a:r>
              <a:rPr lang="en-US" b="1" i="1" dirty="0"/>
              <a:t>Scale: </a:t>
            </a:r>
            <a:r>
              <a:rPr lang="en-US" i="1" dirty="0"/>
              <a:t>Scale of the project is clearly based on and is appropriate for the stated goals, objectives, and outcomes including cross boundary goals. The scale is sufficient to address the national theme and priority landscape and issues.</a:t>
            </a:r>
          </a:p>
          <a:p>
            <a:pPr>
              <a:buFontTx/>
              <a:buNone/>
            </a:pPr>
            <a:endParaRPr lang="en-US" i="1" dirty="0"/>
          </a:p>
          <a:p>
            <a:pPr>
              <a:buFontTx/>
              <a:buNone/>
            </a:pPr>
            <a:r>
              <a:rPr lang="en-US" b="1" i="1" dirty="0"/>
              <a:t>Sustainability: </a:t>
            </a:r>
            <a:r>
              <a:rPr lang="en-US" i="1" dirty="0"/>
              <a:t>What skills and capabilities will result from and extend beyond the life of the projects? Project shows how investments will lead to specific, quantifiable, cost-effective, and replicable benefits.</a:t>
            </a:r>
          </a:p>
          <a:p>
            <a:pPr>
              <a:buFontTx/>
              <a:buNone/>
            </a:pPr>
            <a:r>
              <a:rPr lang="en-US" i="1" dirty="0"/>
              <a:t>Implementation.</a:t>
            </a:r>
          </a:p>
          <a:p>
            <a:pPr>
              <a:buFontTx/>
              <a:buNone/>
            </a:pPr>
            <a:endParaRPr lang="en-US" i="1" dirty="0"/>
          </a:p>
          <a:p>
            <a:pPr>
              <a:buFontTx/>
              <a:buNone/>
            </a:pPr>
            <a:r>
              <a:rPr lang="en-US" b="1" i="1" dirty="0"/>
              <a:t>Indicate: </a:t>
            </a:r>
          </a:p>
          <a:p>
            <a:pPr marL="225302" indent="-225302">
              <a:buFontTx/>
              <a:buAutoNum type="alphaLcParenR"/>
            </a:pPr>
            <a:r>
              <a:rPr lang="en-US" i="1" dirty="0"/>
              <a:t>project implementation readiness—if not currently ready, estimate time needed to prepare; </a:t>
            </a:r>
          </a:p>
          <a:p>
            <a:pPr marL="225302" indent="-225302">
              <a:buFontTx/>
              <a:buAutoNum type="alphaLcParenR"/>
            </a:pPr>
            <a:r>
              <a:rPr lang="en-US" i="1" dirty="0"/>
              <a:t>if the project is new or a continuation/expansion of a current project </a:t>
            </a:r>
          </a:p>
          <a:p>
            <a:pPr marL="225302" indent="-225302">
              <a:buFontTx/>
              <a:buAutoNum type="alphaLcParenR"/>
            </a:pPr>
            <a:endParaRPr lang="en-US" i="1" dirty="0"/>
          </a:p>
          <a:p>
            <a:r>
              <a:rPr lang="en-US" b="1" i="1" dirty="0"/>
              <a:t>Budget: </a:t>
            </a:r>
            <a:r>
              <a:rPr lang="en-US" i="1" dirty="0"/>
              <a:t>estimate project costs for activities. Include grant funds requested, match and leverage amounts and sources.</a:t>
            </a:r>
          </a:p>
          <a:p>
            <a:endParaRPr lang="en-US" b="1" i="1"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17</a:t>
            </a:fld>
            <a:endParaRPr lang="en-US" dirty="0"/>
          </a:p>
        </p:txBody>
      </p:sp>
    </p:spTree>
    <p:extLst>
      <p:ext uri="{BB962C8B-B14F-4D97-AF65-F5344CB8AC3E}">
        <p14:creationId xmlns:p14="http://schemas.microsoft.com/office/powerpoint/2010/main" val="198161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18</a:t>
            </a:fld>
            <a:endParaRPr lang="en-US" dirty="0"/>
          </a:p>
        </p:txBody>
      </p:sp>
    </p:spTree>
    <p:extLst>
      <p:ext uri="{BB962C8B-B14F-4D97-AF65-F5344CB8AC3E}">
        <p14:creationId xmlns:p14="http://schemas.microsoft.com/office/powerpoint/2010/main" val="139778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All funding</a:t>
            </a:r>
            <a:r>
              <a:rPr lang="en-US" baseline="0" dirty="0" smtClean="0"/>
              <a:t> for the fire grants comes from USFS as pass through by NDF to sub-recipients. </a:t>
            </a:r>
          </a:p>
          <a:p>
            <a:pPr defTabSz="902573">
              <a:defRPr/>
            </a:pPr>
            <a:endParaRPr lang="en-US" baseline="0" dirty="0" smtClean="0"/>
          </a:p>
          <a:p>
            <a:pPr defTabSz="902573">
              <a:defRPr/>
            </a:pPr>
            <a:r>
              <a:rPr lang="en-US" baseline="0" dirty="0" smtClean="0"/>
              <a:t>In the next slide we will look at the specific criteria between these two funding sources.</a:t>
            </a:r>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19</a:t>
            </a:fld>
            <a:endParaRPr lang="en-US" dirty="0"/>
          </a:p>
        </p:txBody>
      </p:sp>
    </p:spTree>
    <p:extLst>
      <p:ext uri="{BB962C8B-B14F-4D97-AF65-F5344CB8AC3E}">
        <p14:creationId xmlns:p14="http://schemas.microsoft.com/office/powerpoint/2010/main" val="389414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0" baseline="0" dirty="0" smtClean="0"/>
              <a:t>Overview</a:t>
            </a:r>
          </a:p>
          <a:p>
            <a:pPr>
              <a:buFont typeface="Arial" pitchFamily="34" charset="0"/>
              <a:buNone/>
            </a:pPr>
            <a:r>
              <a:rPr lang="en-US" b="0" baseline="0" dirty="0" smtClean="0"/>
              <a:t>Regional funds for these grants comes to NDF from the USFS State and Private Forestry. Nevada will compete with 17 western states and the Pacific Island. </a:t>
            </a:r>
          </a:p>
          <a:p>
            <a:pPr>
              <a:buFont typeface="Arial" pitchFamily="34" charset="0"/>
              <a:buNone/>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2</a:t>
            </a:fld>
            <a:endParaRPr lang="en-US" dirty="0"/>
          </a:p>
        </p:txBody>
      </p:sp>
    </p:spTree>
    <p:extLst>
      <p:ext uri="{BB962C8B-B14F-4D97-AF65-F5344CB8AC3E}">
        <p14:creationId xmlns:p14="http://schemas.microsoft.com/office/powerpoint/2010/main" val="162859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t>
            </a:r>
            <a:r>
              <a:rPr lang="en-US" dirty="0" smtClean="0"/>
              <a:t>each</a:t>
            </a:r>
            <a:r>
              <a:rPr lang="en-US" baseline="0" dirty="0" smtClean="0"/>
              <a:t> grant type requires the project be listed in a County Wildfire Protection Plan. (CWPP)</a:t>
            </a:r>
          </a:p>
          <a:p>
            <a:endParaRPr lang="en-US" baseline="0" dirty="0" smtClean="0"/>
          </a:p>
          <a:p>
            <a:r>
              <a:rPr lang="en-US" b="1" baseline="0" dirty="0" smtClean="0"/>
              <a:t>Hazardous Fuels-Community Protection (HF-CP)</a:t>
            </a:r>
            <a:r>
              <a:rPr lang="en-US" baseline="0" dirty="0" smtClean="0"/>
              <a:t>– Projects must be directly adjacent to a USFS project area, not necessarily the treatment areas. The HF-CP grant requires 10% or greater match as part of the selection and prioritization process.</a:t>
            </a:r>
          </a:p>
          <a:p>
            <a:endParaRPr lang="en-US" baseline="0" dirty="0" smtClean="0"/>
          </a:p>
          <a:p>
            <a:r>
              <a:rPr lang="en-US" b="1" baseline="0" dirty="0" smtClean="0"/>
              <a:t>Western States Fire Manager Grant (WSFM) </a:t>
            </a:r>
            <a:r>
              <a:rPr lang="en-US" baseline="0" dirty="0" smtClean="0"/>
              <a:t>– Projects do not need to be adjacent to USFS projects.  Requires 10% or greater match. </a:t>
            </a:r>
          </a:p>
          <a:p>
            <a:endParaRPr lang="en-US" baseline="0" dirty="0" smtClean="0"/>
          </a:p>
          <a:p>
            <a:r>
              <a:rPr lang="en-US" baseline="0" dirty="0" smtClean="0"/>
              <a:t>Grant dollars cannot be spent on federal lands, nor on database development, maintenance of previously federally funded projects and anything to do with suppression response (i.e. equipment purchases, FD training, road improvements, etc..)</a:t>
            </a:r>
            <a:endParaRPr lang="en-US" dirty="0" smtClean="0"/>
          </a:p>
          <a:p>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20</a:t>
            </a:fld>
            <a:endParaRPr lang="en-US" dirty="0"/>
          </a:p>
        </p:txBody>
      </p:sp>
    </p:spTree>
    <p:extLst>
      <p:ext uri="{BB962C8B-B14F-4D97-AF65-F5344CB8AC3E}">
        <p14:creationId xmlns:p14="http://schemas.microsoft.com/office/powerpoint/2010/main" val="1635925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Projects</a:t>
            </a:r>
            <a:r>
              <a:rPr lang="en-US" baseline="0" dirty="0" smtClean="0"/>
              <a:t> that one would find in a CWPP include the following, fuel breaks (true, shaded or green strip), thinning, defensible space, watershed protection, etc….  </a:t>
            </a:r>
          </a:p>
        </p:txBody>
      </p:sp>
      <p:sp>
        <p:nvSpPr>
          <p:cNvPr id="4" name="Slide Number Placeholder 3"/>
          <p:cNvSpPr>
            <a:spLocks noGrp="1"/>
          </p:cNvSpPr>
          <p:nvPr>
            <p:ph type="sldNum" sz="quarter" idx="10"/>
          </p:nvPr>
        </p:nvSpPr>
        <p:spPr/>
        <p:txBody>
          <a:bodyPr/>
          <a:lstStyle/>
          <a:p>
            <a:fld id="{94A92522-45D0-44F5-AAD5-053474E50C9C}" type="slidenum">
              <a:rPr lang="en-US" smtClean="0"/>
              <a:pPr/>
              <a:t>21</a:t>
            </a:fld>
            <a:endParaRPr lang="en-US" dirty="0"/>
          </a:p>
        </p:txBody>
      </p:sp>
    </p:spTree>
    <p:extLst>
      <p:ext uri="{BB962C8B-B14F-4D97-AF65-F5344CB8AC3E}">
        <p14:creationId xmlns:p14="http://schemas.microsoft.com/office/powerpoint/2010/main" val="22103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Applications can be received</a:t>
            </a:r>
            <a:r>
              <a:rPr lang="en-US" baseline="0" dirty="0" smtClean="0"/>
              <a:t> from any local, county or state government agency and also includes non-profits whom have the capacity to manage a project on the ground.</a:t>
            </a:r>
            <a:endParaRPr lang="en-US" dirty="0" smtClean="0"/>
          </a:p>
          <a:p>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22</a:t>
            </a:fld>
            <a:endParaRPr lang="en-US" dirty="0"/>
          </a:p>
        </p:txBody>
      </p:sp>
    </p:spTree>
    <p:extLst>
      <p:ext uri="{BB962C8B-B14F-4D97-AF65-F5344CB8AC3E}">
        <p14:creationId xmlns:p14="http://schemas.microsoft.com/office/powerpoint/2010/main" val="126953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r>
              <a:rPr lang="en-US" dirty="0" smtClean="0"/>
              <a:t>A re-iteration</a:t>
            </a:r>
            <a:r>
              <a:rPr lang="en-US" baseline="0" dirty="0" smtClean="0"/>
              <a:t> of the cannot list. </a:t>
            </a:r>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23</a:t>
            </a:fld>
            <a:endParaRPr lang="en-US" dirty="0"/>
          </a:p>
        </p:txBody>
      </p:sp>
    </p:spTree>
    <p:extLst>
      <p:ext uri="{BB962C8B-B14F-4D97-AF65-F5344CB8AC3E}">
        <p14:creationId xmlns:p14="http://schemas.microsoft.com/office/powerpoint/2010/main" val="61191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For the rest of the presentation we will look at the differences of the two applications.  Some of the differences are slight but make a big difference in the required information in the application.  Please remember the WSFM can be spent on any state or private lands while HF-CP has to be expended on state and private lands that are adjacent to USFS project areas.  If you don’t know which of the two grants to chose or if you should apply using both please contact Mike Vollmer (mvollmer@forestry.nv.gov or 775-684-2511) and guidance will be provided.  </a:t>
            </a:r>
          </a:p>
          <a:p>
            <a:endParaRPr lang="en-US" baseline="0" dirty="0" smtClean="0"/>
          </a:p>
          <a:p>
            <a:r>
              <a:rPr lang="en-US" baseline="0" dirty="0" smtClean="0"/>
              <a:t>Again information required in the HF-CP and WSFM applications is slightly different. Carefully read each line and fill in the field with the requested information.   Please make sure each and every line is complete. The applications are accompanied with instructions and each box also has a set of instructions that if you hover in the box will show to quick reference. </a:t>
            </a:r>
            <a:endParaRPr lang="en-US" dirty="0" smtClean="0"/>
          </a:p>
          <a:p>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24</a:t>
            </a:fld>
            <a:endParaRPr lang="en-US" dirty="0"/>
          </a:p>
        </p:txBody>
      </p:sp>
    </p:spTree>
    <p:extLst>
      <p:ext uri="{BB962C8B-B14F-4D97-AF65-F5344CB8AC3E}">
        <p14:creationId xmlns:p14="http://schemas.microsoft.com/office/powerpoint/2010/main" val="179133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Budget Differences:</a:t>
            </a:r>
            <a:r>
              <a:rPr lang="en-US" baseline="0" dirty="0" smtClean="0"/>
              <a:t> </a:t>
            </a:r>
          </a:p>
          <a:p>
            <a:pPr defTabSz="902573">
              <a:defRPr/>
            </a:pPr>
            <a:r>
              <a:rPr lang="en-US" baseline="0" dirty="0" smtClean="0"/>
              <a:t>HF-CP</a:t>
            </a:r>
          </a:p>
          <a:p>
            <a:pPr defTabSz="902573">
              <a:defRPr/>
            </a:pPr>
            <a:r>
              <a:rPr lang="en-US" baseline="0" dirty="0" smtClean="0"/>
              <a:t>Match required is 10% or greater, and it is a good idea to show partner leverage. These are contributions from the partners or public that add value to the overall project. </a:t>
            </a:r>
          </a:p>
          <a:p>
            <a:pPr defTabSz="902573">
              <a:defRPr/>
            </a:pPr>
            <a:endParaRPr lang="en-US" dirty="0" smtClean="0"/>
          </a:p>
          <a:p>
            <a:r>
              <a:rPr lang="en-US" dirty="0" smtClean="0"/>
              <a:t>WSFM</a:t>
            </a:r>
          </a:p>
          <a:p>
            <a:r>
              <a:rPr lang="en-US" dirty="0" smtClean="0"/>
              <a:t>10% or greater match is required</a:t>
            </a:r>
            <a:r>
              <a:rPr lang="en-US" baseline="0" dirty="0" smtClean="0"/>
              <a:t>. Distinguish between Applicant Match and other Non-Federal Contributors.</a:t>
            </a:r>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25</a:t>
            </a:fld>
            <a:endParaRPr lang="en-US" dirty="0"/>
          </a:p>
        </p:txBody>
      </p:sp>
    </p:spTree>
    <p:extLst>
      <p:ext uri="{BB962C8B-B14F-4D97-AF65-F5344CB8AC3E}">
        <p14:creationId xmlns:p14="http://schemas.microsoft.com/office/powerpoint/2010/main" val="273040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Only the HF-CP – requires a project summary section be completed.  </a:t>
            </a:r>
          </a:p>
          <a:p>
            <a:pPr defTabSz="902573">
              <a:defRPr/>
            </a:pPr>
            <a:endParaRPr lang="en-US" dirty="0" smtClean="0"/>
          </a:p>
          <a:p>
            <a:pPr defTabSz="902573">
              <a:defRPr/>
            </a:pPr>
            <a:r>
              <a:rPr lang="en-US" dirty="0" smtClean="0"/>
              <a:t>The </a:t>
            </a:r>
            <a:r>
              <a:rPr lang="en-US" baseline="0" dirty="0" smtClean="0"/>
              <a:t>WSFM application will ask for a budget and project planning explanations. </a:t>
            </a:r>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26</a:t>
            </a:fld>
            <a:endParaRPr lang="en-US" dirty="0"/>
          </a:p>
        </p:txBody>
      </p:sp>
    </p:spTree>
    <p:extLst>
      <p:ext uri="{BB962C8B-B14F-4D97-AF65-F5344CB8AC3E}">
        <p14:creationId xmlns:p14="http://schemas.microsoft.com/office/powerpoint/2010/main" val="1959882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The WSFM application includes a section to describe the project’s</a:t>
            </a:r>
            <a:r>
              <a:rPr lang="en-US" baseline="0" dirty="0" smtClean="0"/>
              <a:t> relevance and impact on the overall landscape. </a:t>
            </a:r>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27</a:t>
            </a:fld>
            <a:endParaRPr lang="en-US" dirty="0"/>
          </a:p>
        </p:txBody>
      </p:sp>
    </p:spTree>
    <p:extLst>
      <p:ext uri="{BB962C8B-B14F-4D97-AF65-F5344CB8AC3E}">
        <p14:creationId xmlns:p14="http://schemas.microsoft.com/office/powerpoint/2010/main" val="367576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02573">
              <a:defRPr/>
            </a:pPr>
            <a:r>
              <a:rPr lang="en-US" dirty="0" smtClean="0"/>
              <a:t>When completing the last page of the applications, read</a:t>
            </a:r>
            <a:r>
              <a:rPr lang="en-US" baseline="0" dirty="0" smtClean="0"/>
              <a:t> </a:t>
            </a:r>
            <a:r>
              <a:rPr lang="en-US" dirty="0" smtClean="0"/>
              <a:t>the directions found in the pop-up</a:t>
            </a:r>
            <a:r>
              <a:rPr lang="en-US" baseline="0" dirty="0" smtClean="0"/>
              <a:t> boxes.  Specifically, answer who, what, when and how the project will be maintained over time.</a:t>
            </a:r>
            <a:endParaRPr lang="en-US" dirty="0" smtClean="0"/>
          </a:p>
          <a:p>
            <a:endParaRPr lang="en-US" dirty="0"/>
          </a:p>
        </p:txBody>
      </p:sp>
      <p:sp>
        <p:nvSpPr>
          <p:cNvPr id="4" name="Slide Number Placeholder 3"/>
          <p:cNvSpPr>
            <a:spLocks noGrp="1"/>
          </p:cNvSpPr>
          <p:nvPr>
            <p:ph type="sldNum" sz="quarter" idx="10"/>
          </p:nvPr>
        </p:nvSpPr>
        <p:spPr/>
        <p:txBody>
          <a:bodyPr/>
          <a:lstStyle/>
          <a:p>
            <a:fld id="{94A92522-45D0-44F5-AAD5-053474E50C9C}" type="slidenum">
              <a:rPr lang="en-US" smtClean="0"/>
              <a:pPr/>
              <a:t>28</a:t>
            </a:fld>
            <a:endParaRPr lang="en-US" dirty="0"/>
          </a:p>
        </p:txBody>
      </p:sp>
    </p:spTree>
    <p:extLst>
      <p:ext uri="{BB962C8B-B14F-4D97-AF65-F5344CB8AC3E}">
        <p14:creationId xmlns:p14="http://schemas.microsoft.com/office/powerpoint/2010/main" val="4123662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29</a:t>
            </a:fld>
            <a:endParaRPr lang="en-US" dirty="0"/>
          </a:p>
        </p:txBody>
      </p:sp>
    </p:spTree>
    <p:extLst>
      <p:ext uri="{BB962C8B-B14F-4D97-AF65-F5344CB8AC3E}">
        <p14:creationId xmlns:p14="http://schemas.microsoft.com/office/powerpoint/2010/main" val="22433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0" baseline="0" dirty="0" smtClean="0"/>
              <a:t>Stages:</a:t>
            </a:r>
          </a:p>
          <a:p>
            <a:pPr>
              <a:buFont typeface="Arial" pitchFamily="34" charset="0"/>
              <a:buNone/>
            </a:pPr>
            <a:r>
              <a:rPr lang="en-US" b="0" baseline="0" dirty="0" smtClean="0"/>
              <a:t>Pre-proposal:  NDF and the Nevada Lands Resource Coordinating Council will review and select projects to move forward into full proposals and final competition. </a:t>
            </a:r>
          </a:p>
          <a:p>
            <a:pPr>
              <a:buFont typeface="Arial" pitchFamily="34" charset="0"/>
              <a:buNone/>
            </a:pPr>
            <a:endParaRPr lang="en-US" b="0" baseline="0" dirty="0" smtClean="0"/>
          </a:p>
          <a:p>
            <a:pPr>
              <a:buFont typeface="Arial" pitchFamily="34" charset="0"/>
              <a:buNone/>
            </a:pPr>
            <a:r>
              <a:rPr lang="en-US" b="0" baseline="0" dirty="0" smtClean="0"/>
              <a:t>Questions listed on the pre-proposal applications are similar to the final proposal. When answering the questions, it is important to keep the western criteria, found on NDF’s Grants webpage, close by. It will tell you how to gain the most points for each question on the application.  </a:t>
            </a:r>
          </a:p>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3</a:t>
            </a:fld>
            <a:endParaRPr lang="en-US" dirty="0"/>
          </a:p>
        </p:txBody>
      </p:sp>
    </p:spTree>
    <p:extLst>
      <p:ext uri="{BB962C8B-B14F-4D97-AF65-F5344CB8AC3E}">
        <p14:creationId xmlns:p14="http://schemas.microsoft.com/office/powerpoint/2010/main" val="14549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0" baseline="0" dirty="0" smtClean="0"/>
              <a:t>Over view</a:t>
            </a:r>
          </a:p>
          <a:p>
            <a:pPr>
              <a:buFont typeface="Arial" pitchFamily="34" charset="0"/>
              <a:buNone/>
            </a:pPr>
            <a:r>
              <a:rPr lang="en-US" b="0" baseline="0" dirty="0" smtClean="0"/>
              <a:t>$300,000 is available for each grant, however, NDF limits our partner request to $205,000 if NDF will be implementing the project with conservation crews or $292,000 if the partner will receive a subgrant to implement the project themselves or by using contractors. </a:t>
            </a:r>
          </a:p>
          <a:p>
            <a:pPr>
              <a:buFont typeface="Arial" pitchFamily="34" charset="0"/>
              <a:buNone/>
            </a:pPr>
            <a:r>
              <a:rPr lang="en-US" b="0" baseline="0" dirty="0" smtClean="0"/>
              <a:t>When LSR projects are submitted to the west, they require a 1:1 match. HF-CP and WSFM grants require at least 10% match.</a:t>
            </a:r>
          </a:p>
          <a:p>
            <a:pPr>
              <a:buFont typeface="Arial" pitchFamily="34" charset="0"/>
              <a:buNone/>
            </a:pPr>
            <a:r>
              <a:rPr lang="en-US" b="0" baseline="0" dirty="0" smtClean="0"/>
              <a:t>Leverage is above and beyond match. This can come from federal sources or items outside our grant authorities. i.e.. we can’t pay for a certain portion of the project, but if you plan to install one, this cost can be used as leverage to increase the value and contributions to the project.  </a:t>
            </a:r>
          </a:p>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4</a:t>
            </a:fld>
            <a:endParaRPr lang="en-US" dirty="0"/>
          </a:p>
        </p:txBody>
      </p:sp>
    </p:spTree>
    <p:extLst>
      <p:ext uri="{BB962C8B-B14F-4D97-AF65-F5344CB8AC3E}">
        <p14:creationId xmlns:p14="http://schemas.microsoft.com/office/powerpoint/2010/main" val="137279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FAC82-724C-41A0-B8B7-9D508697F4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23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r>
              <a:rPr lang="en-US" dirty="0" smtClean="0"/>
              <a:t>All</a:t>
            </a:r>
            <a:r>
              <a:rPr lang="en-US" baseline="0" dirty="0" smtClean="0"/>
              <a:t> projects must address issues identified in Nevada’s Forest Action Plan. The Plan is found on NDF’s website. </a:t>
            </a:r>
          </a:p>
          <a:p>
            <a:endParaRPr lang="en-US" baseline="0" dirty="0" smtClean="0"/>
          </a:p>
          <a:p>
            <a:r>
              <a:rPr lang="en-US" baseline="0" dirty="0" smtClean="0"/>
              <a:t>The Forest Action Plan was developed by a cross section of stakeholders throughout the state.</a:t>
            </a:r>
            <a:endParaRPr lang="en-US" dirty="0"/>
          </a:p>
        </p:txBody>
      </p:sp>
      <p:sp>
        <p:nvSpPr>
          <p:cNvPr id="4" name="Slide Number Placeholder 3"/>
          <p:cNvSpPr>
            <a:spLocks noGrp="1"/>
          </p:cNvSpPr>
          <p:nvPr>
            <p:ph type="sldNum" sz="quarter" idx="10"/>
          </p:nvPr>
        </p:nvSpPr>
        <p:spPr/>
        <p:txBody>
          <a:bodyPr/>
          <a:lstStyle/>
          <a:p>
            <a:fld id="{94D008F6-1714-43FE-902D-3CDA44A64E7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8949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pPr defTabSz="919773">
              <a:defRPr/>
            </a:pPr>
            <a:r>
              <a:rPr lang="en-US" dirty="0" smtClean="0"/>
              <a:t>Nevada Division of Forestry has delineated 17 priority landscapes through out the state. These landscapes are derived from a subset of the GIS layers used in the state assessment and only relate to private lands. These landscape areas all have issues that area addressed in the state wide threats, but NDF wanted to address more specific strategies and resources in these areas. It should be noted that most of these areas also fall into Nevada’s Forest Legacy areas. Several of these area have the potential to tie into multi-state projects with neighboring states. The statewide CWPP data for risk was extracted for the priority landscapes. Only those that ranked from moderate to extreme are mentioned. The more specific issues have been derived from the 11 different layers that were used on this analysis. When five or more layers were identified, it created the priority landscape areas. A GIS function combined all the layers, which helped determine what layers contributed to the high value. The layers used in this analysis were made up of land attributes like ownership status and planning activities, as well as actual issues or threats such as wildfire hazards, and impaired watersheds or annual grass presence. All communities in the state have been designated as priority landscapes. The important role urban and community forests play in resident’s and visitor’s quality of life, as well as their ecological benefits in otherwise impaired environments leads to this designation.</a:t>
            </a:r>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7</a:t>
            </a:fld>
            <a:endParaRPr lang="en-US" dirty="0"/>
          </a:p>
        </p:txBody>
      </p:sp>
    </p:spTree>
    <p:extLst>
      <p:ext uri="{BB962C8B-B14F-4D97-AF65-F5344CB8AC3E}">
        <p14:creationId xmlns:p14="http://schemas.microsoft.com/office/powerpoint/2010/main" val="240212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AC82-724C-41A0-B8B7-9D508697F4AE}" type="slidenum">
              <a:rPr lang="en-US" smtClean="0"/>
              <a:pPr/>
              <a:t>8</a:t>
            </a:fld>
            <a:endParaRPr lang="en-US" dirty="0"/>
          </a:p>
        </p:txBody>
      </p:sp>
    </p:spTree>
    <p:extLst>
      <p:ext uri="{BB962C8B-B14F-4D97-AF65-F5344CB8AC3E}">
        <p14:creationId xmlns:p14="http://schemas.microsoft.com/office/powerpoint/2010/main" val="336592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85800"/>
            <a:ext cx="4570412" cy="3429000"/>
          </a:xfrm>
        </p:spPr>
      </p:sp>
      <p:sp>
        <p:nvSpPr>
          <p:cNvPr id="3" name="Notes Placeholder 2"/>
          <p:cNvSpPr>
            <a:spLocks noGrp="1"/>
          </p:cNvSpPr>
          <p:nvPr>
            <p:ph type="body" idx="1"/>
          </p:nvPr>
        </p:nvSpPr>
        <p:spPr/>
        <p:txBody>
          <a:bodyPr>
            <a:normAutofit/>
          </a:bodyPr>
          <a:lstStyle/>
          <a:p>
            <a:r>
              <a:rPr lang="en-US" dirty="0"/>
              <a:t>Innovative projects are sought that integrate various programs (e.g., Forest Health, </a:t>
            </a:r>
            <a:r>
              <a:rPr lang="en-US" dirty="0" smtClean="0"/>
              <a:t>Stewardship</a:t>
            </a:r>
            <a:r>
              <a:rPr lang="en-US" dirty="0"/>
              <a:t>, </a:t>
            </a:r>
            <a:r>
              <a:rPr lang="en-US" dirty="0" smtClean="0"/>
              <a:t>Fire Assistance,</a:t>
            </a:r>
            <a:r>
              <a:rPr lang="en-US" baseline="0" dirty="0" smtClean="0"/>
              <a:t> etc.</a:t>
            </a:r>
            <a:r>
              <a:rPr lang="en-US" dirty="0" smtClean="0"/>
              <a:t>) </a:t>
            </a:r>
            <a:r>
              <a:rPr lang="en-US" dirty="0"/>
              <a:t>and partners and cross any combination of ownership, management or jurisdictional boundaries. Cross-boundary projects are encouraged as they expand project outcomes at watershed, regional and state levels. For example, within a watershed or Priority Landscape Area, multiple landowners and organizations might work together </a:t>
            </a:r>
          </a:p>
        </p:txBody>
      </p:sp>
      <p:sp>
        <p:nvSpPr>
          <p:cNvPr id="4" name="Slide Number Placeholder 3"/>
          <p:cNvSpPr>
            <a:spLocks noGrp="1"/>
          </p:cNvSpPr>
          <p:nvPr>
            <p:ph type="sldNum" sz="quarter" idx="10"/>
          </p:nvPr>
        </p:nvSpPr>
        <p:spPr/>
        <p:txBody>
          <a:bodyPr/>
          <a:lstStyle/>
          <a:p>
            <a:fld id="{BD5FAC82-724C-41A0-B8B7-9D508697F4AE}" type="slidenum">
              <a:rPr lang="en-US" smtClean="0"/>
              <a:pPr/>
              <a:t>9</a:t>
            </a:fld>
            <a:endParaRPr lang="en-US" dirty="0"/>
          </a:p>
        </p:txBody>
      </p:sp>
    </p:spTree>
    <p:extLst>
      <p:ext uri="{BB962C8B-B14F-4D97-AF65-F5344CB8AC3E}">
        <p14:creationId xmlns:p14="http://schemas.microsoft.com/office/powerpoint/2010/main" val="230475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92ECDD3C-250D-4E52-82FD-04E6595C4FBF}"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CDD3C-250D-4E52-82FD-04E6595C4F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6915912" y="3009903"/>
            <a:ext cx="457200" cy="441325"/>
          </a:xfrm>
        </p:spPr>
        <p:txBody>
          <a:bodyPr/>
          <a:lstStyle/>
          <a:p>
            <a:fld id="{92ECDD3C-250D-4E52-82FD-04E6595C4FBF}"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CDD3C-250D-4E52-82FD-04E6595C4FB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B6DFF-626A-4AFA-B340-2F9E59E7CD7A}" type="datetimeFigureOut">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C047CA-7476-45CF-8A61-29EF4561DCB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B6DFF-626A-4AFA-B340-2F9E59E7CD7A}" type="datetimeFigureOut">
              <a:rPr lang="en-US" smtClean="0">
                <a:solidFill>
                  <a:prstClr val="black">
                    <a:tint val="75000"/>
                  </a:prstClr>
                </a:solidFill>
              </a:rPr>
              <a:pPr/>
              <a:t>1/13/2020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C047CA-7476-45CF-8A61-29EF4561DCB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ECDD3C-250D-4E52-82FD-04E6595C4F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4"/>
            <a:ext cx="457200" cy="441325"/>
          </a:xfrm>
        </p:spPr>
        <p:txBody>
          <a:bodyPr/>
          <a:lstStyle/>
          <a:p>
            <a:fld id="{92ECDD3C-250D-4E52-82FD-04E6595C4FBF}"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92ECDD3C-250D-4E52-82FD-04E6595C4FBF}"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79D20D6-9136-415F-B2DF-2F482B584045}" type="datetimeFigureOut">
              <a:rPr lang="en-US" smtClean="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ECDD3C-250D-4E52-82FD-04E6595C4FBF}" type="slidenum">
              <a:rPr lang="en-US" smtClean="0"/>
              <a:pPr/>
              <a:t>‹#›</a:t>
            </a:fld>
            <a:endParaRPr lang="en-US"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92ECDD3C-250D-4E52-82FD-04E6595C4FBF}"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92ECDD3C-250D-4E52-82FD-04E6595C4F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2ECDD3C-250D-4E52-82FD-04E6595C4F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92ECDD3C-250D-4E52-82FD-04E6595C4FBF}"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p:txBody>
          <a:bodyPr/>
          <a:lstStyle/>
          <a:p>
            <a:fld id="{379D20D6-9136-415F-B2DF-2F482B584045}" type="datetimeFigureOut">
              <a:rPr lang="en-US" smtClean="0"/>
              <a:pPr/>
              <a:t>1/13/2020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371600" y="312740"/>
            <a:ext cx="457200" cy="441325"/>
          </a:xfrm>
        </p:spPr>
        <p:txBody>
          <a:bodyPr/>
          <a:lstStyle/>
          <a:p>
            <a:fld id="{92ECDD3C-250D-4E52-82FD-04E6595C4FBF}"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5788152" y="6404984"/>
            <a:ext cx="3044952" cy="365760"/>
          </a:xfrm>
        </p:spPr>
        <p:txBody>
          <a:bodyPr/>
          <a:lstStyle/>
          <a:p>
            <a:fld id="{379D20D6-9136-415F-B2DF-2F482B584045}" type="datetimeFigureOut">
              <a:rPr lang="en-US" smtClean="0"/>
              <a:pPr/>
              <a:t>1/13/2020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79D20D6-9136-415F-B2DF-2F482B584045}" type="datetimeFigureOut">
              <a:rPr lang="en-US" smtClean="0"/>
              <a:pPr/>
              <a:t>1/13/2020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2ECDD3C-250D-4E52-82FD-04E6595C4FBF}"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CDD3C-250D-4E52-82FD-04E6595C4F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20D6-9136-415F-B2DF-2F482B584045}" type="datetimeFigureOut">
              <a:rPr lang="en-US" smtClean="0"/>
              <a:pPr/>
              <a:t>1/13/2020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CDD3C-250D-4E52-82FD-04E6595C4F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estrygrants.org/westernLS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orestry.nv.gov/gra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vollmer@forestry.nv.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forestry.nv.gov/gran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mvollmer@forestry.nv.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forestry.nv.gov/forestry-resources/state-resource-assessment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forestry.nv.gov/forestry-resources/state-resource-assess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2"/>
            <a:ext cx="9144000" cy="1138773"/>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3600" dirty="0">
              <a:solidFill>
                <a:srgbClr val="386C41"/>
              </a:solidFill>
              <a:latin typeface="Arial Rounded MT Bold" pitchFamily="34" charset="0"/>
            </a:endParaRPr>
          </a:p>
          <a:p>
            <a:pPr algn="ctr"/>
            <a:endParaRPr lang="en-US" sz="3200" b="1" cap="all" dirty="0">
              <a:ln w="0"/>
              <a:solidFill>
                <a:srgbClr val="660033"/>
              </a:solidFill>
              <a:effectLst>
                <a:reflection blurRad="12700" stA="50000" endPos="50000" dist="5000" dir="5400000" sy="-100000" rotWithShape="0"/>
              </a:effectLst>
              <a:latin typeface="Poor Richard" pitchFamily="18" charset="0"/>
            </a:endParaRPr>
          </a:p>
        </p:txBody>
      </p:sp>
      <p:sp>
        <p:nvSpPr>
          <p:cNvPr id="6" name="TextBox 5"/>
          <p:cNvSpPr txBox="1"/>
          <p:nvPr/>
        </p:nvSpPr>
        <p:spPr>
          <a:xfrm>
            <a:off x="304800" y="2133600"/>
            <a:ext cx="8686800" cy="1631216"/>
          </a:xfrm>
          <a:prstGeom prst="rect">
            <a:avLst/>
          </a:prstGeom>
          <a:noFill/>
        </p:spPr>
        <p:txBody>
          <a:bodyPr wrap="square" rtlCol="0">
            <a:spAutoFit/>
          </a:bodyPr>
          <a:lstStyle/>
          <a:p>
            <a:pPr algn="ctr"/>
            <a:r>
              <a:rPr lang="en-US" sz="2000" b="1" dirty="0">
                <a:solidFill>
                  <a:schemeClr val="accent1">
                    <a:lumMod val="75000"/>
                  </a:schemeClr>
                </a:solidFill>
              </a:rPr>
              <a:t>Landscape Scale Restoration (LSR)</a:t>
            </a:r>
          </a:p>
          <a:p>
            <a:pPr algn="ctr"/>
            <a:endParaRPr lang="en-US" sz="2000" b="1" dirty="0"/>
          </a:p>
          <a:p>
            <a:pPr algn="ctr"/>
            <a:r>
              <a:rPr lang="en-US" sz="2000" b="1" dirty="0">
                <a:solidFill>
                  <a:schemeClr val="accent6">
                    <a:lumMod val="50000"/>
                  </a:schemeClr>
                </a:solidFill>
              </a:rPr>
              <a:t>Western State Fire Managers (WSFM)</a:t>
            </a:r>
          </a:p>
          <a:p>
            <a:pPr algn="ctr"/>
            <a:r>
              <a:rPr lang="en-US" sz="2000" b="1" dirty="0">
                <a:solidFill>
                  <a:schemeClr val="accent6">
                    <a:lumMod val="50000"/>
                  </a:schemeClr>
                </a:solidFill>
              </a:rPr>
              <a:t>&amp; </a:t>
            </a:r>
          </a:p>
          <a:p>
            <a:pPr algn="ctr"/>
            <a:r>
              <a:rPr lang="en-US" sz="2000" b="1" dirty="0">
                <a:solidFill>
                  <a:schemeClr val="accent6">
                    <a:lumMod val="50000"/>
                  </a:schemeClr>
                </a:solidFill>
              </a:rPr>
              <a:t>Hazardous Fuels - Community Protection (HF-CP)</a:t>
            </a:r>
            <a:endParaRPr lang="en-US" sz="2000" b="1" dirty="0"/>
          </a:p>
        </p:txBody>
      </p:sp>
      <p:sp>
        <p:nvSpPr>
          <p:cNvPr id="9" name="TextBox 8"/>
          <p:cNvSpPr txBox="1"/>
          <p:nvPr/>
        </p:nvSpPr>
        <p:spPr>
          <a:xfrm>
            <a:off x="2438400" y="5562602"/>
            <a:ext cx="4876800" cy="769441"/>
          </a:xfrm>
          <a:prstGeom prst="rect">
            <a:avLst/>
          </a:prstGeom>
          <a:noFill/>
        </p:spPr>
        <p:txBody>
          <a:bodyPr wrap="square" rtlCol="0">
            <a:spAutoFit/>
          </a:bodyPr>
          <a:lstStyle/>
          <a:p>
            <a:pPr algn="ctr"/>
            <a:endParaRPr lang="en-US" sz="1100" b="1" dirty="0"/>
          </a:p>
          <a:p>
            <a:pPr algn="ctr"/>
            <a:r>
              <a:rPr lang="en-US" sz="1100" b="1" dirty="0" smtClean="0">
                <a:solidFill>
                  <a:schemeClr val="tx1">
                    <a:lumMod val="95000"/>
                    <a:lumOff val="5000"/>
                  </a:schemeClr>
                </a:solidFill>
              </a:rPr>
              <a:t>Nate    -State and Volunteer Fire Assistance  </a:t>
            </a:r>
          </a:p>
          <a:p>
            <a:pPr algn="ctr"/>
            <a:r>
              <a:rPr lang="en-US" sz="1100" b="1" dirty="0" smtClean="0">
                <a:solidFill>
                  <a:schemeClr val="tx1">
                    <a:lumMod val="95000"/>
                    <a:lumOff val="5000"/>
                  </a:schemeClr>
                </a:solidFill>
              </a:rPr>
              <a:t>Michael </a:t>
            </a:r>
            <a:r>
              <a:rPr lang="en-US" sz="1100" b="1" dirty="0" smtClean="0">
                <a:solidFill>
                  <a:schemeClr val="tx1">
                    <a:lumMod val="95000"/>
                    <a:lumOff val="5000"/>
                  </a:schemeClr>
                </a:solidFill>
              </a:rPr>
              <a:t>Vollmer </a:t>
            </a:r>
            <a:r>
              <a:rPr lang="en-US" sz="1100" b="1" dirty="0">
                <a:solidFill>
                  <a:schemeClr val="tx1">
                    <a:lumMod val="95000"/>
                    <a:lumOff val="5000"/>
                  </a:schemeClr>
                </a:solidFill>
              </a:rPr>
              <a:t>– </a:t>
            </a:r>
            <a:r>
              <a:rPr lang="en-US" sz="1100" b="1" dirty="0" smtClean="0">
                <a:solidFill>
                  <a:schemeClr val="tx1">
                    <a:lumMod val="95000"/>
                    <a:lumOff val="5000"/>
                  </a:schemeClr>
                </a:solidFill>
              </a:rPr>
              <a:t>Urban and Community Forestry Coordinator</a:t>
            </a:r>
            <a:endParaRPr lang="en-US" sz="1100" b="1" dirty="0">
              <a:solidFill>
                <a:schemeClr val="tx1">
                  <a:lumMod val="95000"/>
                  <a:lumOff val="5000"/>
                </a:schemeClr>
              </a:solidFill>
            </a:endParaRPr>
          </a:p>
          <a:p>
            <a:pPr algn="ctr"/>
            <a:r>
              <a:rPr lang="en-US" sz="1100" b="1" dirty="0" smtClean="0">
                <a:solidFill>
                  <a:schemeClr val="tx1">
                    <a:lumMod val="95000"/>
                    <a:lumOff val="5000"/>
                  </a:schemeClr>
                </a:solidFill>
              </a:rPr>
              <a:t>January 13</a:t>
            </a:r>
            <a:r>
              <a:rPr lang="en-US" sz="1100" b="1" baseline="30000" dirty="0" smtClean="0">
                <a:solidFill>
                  <a:schemeClr val="tx1">
                    <a:lumMod val="95000"/>
                    <a:lumOff val="5000"/>
                  </a:schemeClr>
                </a:solidFill>
              </a:rPr>
              <a:t>th</a:t>
            </a:r>
            <a:r>
              <a:rPr lang="en-US" sz="1100" b="1" dirty="0">
                <a:solidFill>
                  <a:schemeClr val="tx1">
                    <a:lumMod val="95000"/>
                    <a:lumOff val="5000"/>
                  </a:schemeClr>
                </a:solidFill>
              </a:rPr>
              <a:t>, </a:t>
            </a:r>
            <a:r>
              <a:rPr lang="en-US" sz="1100" b="1" dirty="0" smtClean="0">
                <a:solidFill>
                  <a:schemeClr val="tx1">
                    <a:lumMod val="95000"/>
                    <a:lumOff val="5000"/>
                  </a:schemeClr>
                </a:solidFill>
              </a:rPr>
              <a:t>2020</a:t>
            </a:r>
            <a:endParaRPr lang="en-US" sz="1100" b="1" dirty="0">
              <a:solidFill>
                <a:schemeClr val="tx1">
                  <a:lumMod val="95000"/>
                  <a:lumOff val="5000"/>
                </a:schemeClr>
              </a:solidFill>
            </a:endParaRPr>
          </a:p>
        </p:txBody>
      </p:sp>
      <p:sp>
        <p:nvSpPr>
          <p:cNvPr id="11" name="TextBox 10"/>
          <p:cNvSpPr txBox="1"/>
          <p:nvPr/>
        </p:nvSpPr>
        <p:spPr>
          <a:xfrm>
            <a:off x="2438400" y="1905000"/>
            <a:ext cx="4419600" cy="369332"/>
          </a:xfrm>
          <a:prstGeom prst="rect">
            <a:avLst/>
          </a:prstGeom>
          <a:noFill/>
        </p:spPr>
        <p:txBody>
          <a:bodyPr wrap="square" rtlCol="0">
            <a:spAutoFit/>
          </a:bodyPr>
          <a:lstStyle/>
          <a:p>
            <a:pPr algn="ctr"/>
            <a:r>
              <a:rPr lang="en-US" b="1" dirty="0">
                <a:solidFill>
                  <a:schemeClr val="bg1"/>
                </a:solidFill>
              </a:rPr>
              <a:t> </a:t>
            </a:r>
          </a:p>
        </p:txBody>
      </p:sp>
      <p:sp>
        <p:nvSpPr>
          <p:cNvPr id="14" name="Title 13"/>
          <p:cNvSpPr>
            <a:spLocks noGrp="1"/>
          </p:cNvSpPr>
          <p:nvPr>
            <p:ph type="title"/>
          </p:nvPr>
        </p:nvSpPr>
        <p:spPr>
          <a:xfrm>
            <a:off x="306572" y="144056"/>
            <a:ext cx="8534400" cy="990600"/>
          </a:xfrm>
        </p:spPr>
        <p:txBody>
          <a:bodyPr>
            <a:normAutofit fontScale="90000"/>
          </a:bodyPr>
          <a:lstStyle/>
          <a:p>
            <a:r>
              <a:rPr lang="en-US" dirty="0" smtClean="0">
                <a:solidFill>
                  <a:schemeClr val="tx1"/>
                </a:solidFill>
              </a:rPr>
              <a:t>Nevada Division of Forestry</a:t>
            </a:r>
            <a:br>
              <a:rPr lang="en-US" dirty="0" smtClean="0">
                <a:solidFill>
                  <a:schemeClr val="tx1"/>
                </a:solidFill>
              </a:rPr>
            </a:br>
            <a:r>
              <a:rPr lang="en-US" dirty="0" smtClean="0">
                <a:solidFill>
                  <a:schemeClr val="tx1"/>
                </a:solidFill>
              </a:rPr>
              <a:t>FY21 </a:t>
            </a:r>
            <a:r>
              <a:rPr lang="en-US" dirty="0" smtClean="0">
                <a:solidFill>
                  <a:schemeClr val="tx1"/>
                </a:solidFill>
              </a:rPr>
              <a:t>Grants Guidance</a:t>
            </a:r>
            <a:endParaRPr lang="en-US" dirty="0">
              <a:solidFill>
                <a:schemeClr val="tx1"/>
              </a:solidFill>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057402" y="4102052"/>
            <a:ext cx="6030595" cy="1123315"/>
          </a:xfrm>
          <a:prstGeom prst="rect">
            <a:avLst/>
          </a:prstGeom>
          <a:noFill/>
          <a:ln>
            <a:noFill/>
          </a:ln>
        </p:spPr>
      </p:pic>
      <p:pic>
        <p:nvPicPr>
          <p:cNvPr id="13" name="Picture 12" descr="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50" y="4190950"/>
            <a:ext cx="957580" cy="923290"/>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Types of LSR Projects </a:t>
            </a:r>
          </a:p>
        </p:txBody>
      </p:sp>
      <p:sp>
        <p:nvSpPr>
          <p:cNvPr id="6" name="Content Placeholder 5"/>
          <p:cNvSpPr>
            <a:spLocks noGrp="1"/>
          </p:cNvSpPr>
          <p:nvPr>
            <p:ph sz="quarter" idx="1"/>
          </p:nvPr>
        </p:nvSpPr>
        <p:spPr>
          <a:xfrm>
            <a:off x="301752" y="1524000"/>
            <a:ext cx="8503920" cy="4800600"/>
          </a:xfrm>
        </p:spPr>
        <p:txBody>
          <a:bodyPr>
            <a:noAutofit/>
          </a:bodyPr>
          <a:lstStyle/>
          <a:p>
            <a:pPr>
              <a:buFont typeface="Wingdings" panose="05000000000000000000" pitchFamily="2" charset="2"/>
              <a:buChar char="§"/>
            </a:pPr>
            <a:r>
              <a:rPr lang="en-US" sz="2600" dirty="0"/>
              <a:t>Assess needs, develop plans (e.g., watershed action plans and Forest Stewardship Plans)</a:t>
            </a:r>
          </a:p>
          <a:p>
            <a:pPr>
              <a:buFont typeface="Wingdings" panose="05000000000000000000" pitchFamily="2" charset="2"/>
              <a:buChar char="§"/>
            </a:pPr>
            <a:endParaRPr lang="en-US" sz="1400" dirty="0"/>
          </a:p>
          <a:p>
            <a:pPr>
              <a:buFont typeface="Wingdings" panose="05000000000000000000" pitchFamily="2" charset="2"/>
              <a:buChar char="§"/>
            </a:pPr>
            <a:r>
              <a:rPr lang="en-US" sz="2600" dirty="0"/>
              <a:t>Project activities should maintain and increase vegetation diversity and </a:t>
            </a:r>
            <a:r>
              <a:rPr lang="en-US" sz="2600" dirty="0" smtClean="0"/>
              <a:t>resiliency. Desirable project outcomes include:</a:t>
            </a:r>
          </a:p>
          <a:p>
            <a:pPr lvl="2">
              <a:buClr>
                <a:schemeClr val="accent1"/>
              </a:buClr>
              <a:buFont typeface="Courier New" panose="02070309020205020404" pitchFamily="49" charset="0"/>
              <a:buChar char="o"/>
            </a:pPr>
            <a:r>
              <a:rPr lang="en-US" sz="2400" dirty="0" smtClean="0">
                <a:solidFill>
                  <a:schemeClr val="tx2">
                    <a:lumMod val="50000"/>
                  </a:schemeClr>
                </a:solidFill>
              </a:rPr>
              <a:t>Improved/restored forest health, air and water resources, riparian areas, wildlife habitat, recreation opportunities and strengthen rural economies.</a:t>
            </a:r>
          </a:p>
          <a:p>
            <a:pPr lvl="2">
              <a:buClr>
                <a:schemeClr val="accent1"/>
              </a:buClr>
              <a:buFont typeface="Courier New" panose="02070309020205020404" pitchFamily="49" charset="0"/>
              <a:buChar char="o"/>
            </a:pPr>
            <a:r>
              <a:rPr lang="en-US" sz="2400" dirty="0" smtClean="0">
                <a:solidFill>
                  <a:schemeClr val="tx2">
                    <a:lumMod val="50000"/>
                  </a:schemeClr>
                </a:solidFill>
              </a:rPr>
              <a:t>Improved management of hazardous fuels, </a:t>
            </a:r>
            <a:r>
              <a:rPr lang="en-US" sz="2400" dirty="0">
                <a:solidFill>
                  <a:schemeClr val="tx2">
                    <a:lumMod val="50000"/>
                  </a:schemeClr>
                </a:solidFill>
              </a:rPr>
              <a:t>noxious weeds, development </a:t>
            </a:r>
            <a:r>
              <a:rPr lang="en-US" sz="2400" dirty="0" smtClean="0">
                <a:solidFill>
                  <a:schemeClr val="tx2">
                    <a:lumMod val="50000"/>
                  </a:schemeClr>
                </a:solidFill>
              </a:rPr>
              <a:t>pressures </a:t>
            </a:r>
            <a:r>
              <a:rPr lang="en-US" sz="2400" dirty="0">
                <a:solidFill>
                  <a:schemeClr val="tx2">
                    <a:lumMod val="50000"/>
                  </a:schemeClr>
                </a:solidFill>
              </a:rPr>
              <a:t>and impacts from undesignated </a:t>
            </a:r>
            <a:r>
              <a:rPr lang="en-US" sz="2400" dirty="0" smtClean="0">
                <a:solidFill>
                  <a:schemeClr val="tx2">
                    <a:lumMod val="50000"/>
                  </a:schemeClr>
                </a:solidFill>
              </a:rPr>
              <a:t>recreation.</a:t>
            </a:r>
            <a:endParaRPr lang="en-US" sz="2400" dirty="0">
              <a:solidFill>
                <a:schemeClr val="tx2">
                  <a:lumMod val="50000"/>
                </a:schemeClr>
              </a:solidFill>
            </a:endParaRPr>
          </a:p>
        </p:txBody>
      </p:sp>
    </p:spTree>
    <p:extLst>
      <p:ext uri="{BB962C8B-B14F-4D97-AF65-F5344CB8AC3E}">
        <p14:creationId xmlns:p14="http://schemas.microsoft.com/office/powerpoint/2010/main" val="9505723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Types of LSR Projects </a:t>
            </a:r>
          </a:p>
        </p:txBody>
      </p:sp>
      <p:sp>
        <p:nvSpPr>
          <p:cNvPr id="6" name="Content Placeholder 5"/>
          <p:cNvSpPr>
            <a:spLocks noGrp="1"/>
          </p:cNvSpPr>
          <p:nvPr>
            <p:ph sz="quarter" idx="1"/>
          </p:nvPr>
        </p:nvSpPr>
        <p:spPr>
          <a:xfrm>
            <a:off x="301752" y="1527048"/>
            <a:ext cx="8503920" cy="4949952"/>
          </a:xfrm>
        </p:spPr>
        <p:txBody>
          <a:bodyPr>
            <a:normAutofit fontScale="85000" lnSpcReduction="20000"/>
          </a:bodyPr>
          <a:lstStyle/>
          <a:p>
            <a:pPr>
              <a:buFont typeface="Wingdings" panose="05000000000000000000" pitchFamily="2" charset="2"/>
              <a:buChar char="§"/>
            </a:pPr>
            <a:r>
              <a:rPr lang="en-US" sz="3000" dirty="0"/>
              <a:t>Address community issues such as stormwater, air quality, energy use, or invasive species. </a:t>
            </a:r>
          </a:p>
          <a:p>
            <a:pPr>
              <a:buFont typeface="Wingdings" panose="05000000000000000000" pitchFamily="2" charset="2"/>
              <a:buChar char="§"/>
            </a:pPr>
            <a:endParaRPr lang="en-US" sz="3000" dirty="0"/>
          </a:p>
          <a:p>
            <a:pPr>
              <a:buFont typeface="Wingdings" panose="05000000000000000000" pitchFamily="2" charset="2"/>
              <a:buChar char="§"/>
            </a:pPr>
            <a:r>
              <a:rPr lang="en-US" sz="3000" dirty="0"/>
              <a:t>Work with local and state governments to affect policy changes, develop plans, or conduct statewide training.</a:t>
            </a:r>
          </a:p>
          <a:p>
            <a:pPr marL="0" indent="0">
              <a:buNone/>
            </a:pPr>
            <a:endParaRPr lang="en-US" sz="3000" dirty="0"/>
          </a:p>
          <a:p>
            <a:pPr>
              <a:buFont typeface="Wingdings" panose="05000000000000000000" pitchFamily="2" charset="2"/>
              <a:buChar char="§"/>
            </a:pPr>
            <a:r>
              <a:rPr lang="en-US" sz="3000" dirty="0"/>
              <a:t>All projects should include outreach and education to relevant audiences:</a:t>
            </a:r>
          </a:p>
          <a:p>
            <a:pPr lvl="1">
              <a:buClr>
                <a:schemeClr val="accent1"/>
              </a:buClr>
              <a:buSzPct val="75000"/>
              <a:buFont typeface="Courier New" panose="02070309020205020404" pitchFamily="49" charset="0"/>
              <a:buChar char="o"/>
            </a:pPr>
            <a:r>
              <a:rPr lang="en-US" sz="2800" dirty="0">
                <a:solidFill>
                  <a:schemeClr val="tx1"/>
                </a:solidFill>
              </a:rPr>
              <a:t>Landowners </a:t>
            </a:r>
          </a:p>
          <a:p>
            <a:pPr lvl="1">
              <a:buClr>
                <a:schemeClr val="accent1"/>
              </a:buClr>
              <a:buSzPct val="75000"/>
              <a:buFont typeface="Courier New" panose="02070309020205020404" pitchFamily="49" charset="0"/>
              <a:buChar char="o"/>
            </a:pPr>
            <a:r>
              <a:rPr lang="en-US" sz="2800" dirty="0">
                <a:solidFill>
                  <a:schemeClr val="tx1"/>
                </a:solidFill>
              </a:rPr>
              <a:t>Local organizations</a:t>
            </a:r>
          </a:p>
          <a:p>
            <a:pPr>
              <a:buNone/>
            </a:pPr>
            <a:endParaRPr lang="en-US" sz="1900" dirty="0" smtClean="0"/>
          </a:p>
          <a:p>
            <a:pPr algn="ctr">
              <a:buNone/>
            </a:pPr>
            <a:r>
              <a:rPr lang="en-US" sz="2800" dirty="0" smtClean="0">
                <a:solidFill>
                  <a:srgbClr val="FF0000"/>
                </a:solidFill>
              </a:rPr>
              <a:t>Proposal examples can be viewed on the Western LSR site:</a:t>
            </a:r>
            <a:endParaRPr lang="en-US" sz="2800" dirty="0">
              <a:solidFill>
                <a:srgbClr val="FF0000"/>
              </a:solidFill>
            </a:endParaRPr>
          </a:p>
          <a:p>
            <a:pPr algn="ctr">
              <a:buNone/>
            </a:pPr>
            <a:r>
              <a:rPr lang="en-US" sz="2800" dirty="0">
                <a:solidFill>
                  <a:srgbClr val="FF0000"/>
                </a:solidFill>
                <a:hlinkClick r:id="rId3"/>
              </a:rPr>
              <a:t>https://www.forestrygrants.org/westernLSR/</a:t>
            </a:r>
            <a:r>
              <a:rPr lang="en-US" sz="2800" dirty="0">
                <a:solidFill>
                  <a:srgbClr val="FF0000"/>
                </a:solidFill>
              </a:rPr>
              <a:t> </a:t>
            </a:r>
          </a:p>
          <a:p>
            <a:pPr>
              <a:buNone/>
            </a:pPr>
            <a:endParaRPr lang="en-US" dirty="0"/>
          </a:p>
        </p:txBody>
      </p:sp>
    </p:spTree>
    <p:extLst>
      <p:ext uri="{BB962C8B-B14F-4D97-AF65-F5344CB8AC3E}">
        <p14:creationId xmlns:p14="http://schemas.microsoft.com/office/powerpoint/2010/main" val="21356547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LSR Grant Dollar Restrictions</a:t>
            </a:r>
            <a:endParaRPr lang="en-US" sz="3400" dirty="0"/>
          </a:p>
        </p:txBody>
      </p:sp>
      <p:sp>
        <p:nvSpPr>
          <p:cNvPr id="6" name="Content Placeholder 5"/>
          <p:cNvSpPr>
            <a:spLocks noGrp="1"/>
          </p:cNvSpPr>
          <p:nvPr>
            <p:ph sz="quarter" idx="1"/>
          </p:nvPr>
        </p:nvSpPr>
        <p:spPr/>
        <p:txBody>
          <a:bodyPr>
            <a:normAutofit/>
          </a:bodyPr>
          <a:lstStyle/>
          <a:p>
            <a:pPr lvl="0"/>
            <a:endParaRPr lang="en-US" b="1" dirty="0" smtClean="0"/>
          </a:p>
          <a:p>
            <a:pPr>
              <a:buNone/>
            </a:pPr>
            <a:r>
              <a:rPr lang="en-US" dirty="0" smtClean="0">
                <a:latin typeface="Arial" pitchFamily="34" charset="0"/>
                <a:cs typeface="Arial" pitchFamily="34" charset="0"/>
              </a:rPr>
              <a:t>		</a:t>
            </a:r>
          </a:p>
          <a:p>
            <a:endParaRPr lang="en-US" dirty="0"/>
          </a:p>
        </p:txBody>
      </p:sp>
      <p:sp>
        <p:nvSpPr>
          <p:cNvPr id="10" name="Content Placeholder 9"/>
          <p:cNvSpPr>
            <a:spLocks noGrp="1"/>
          </p:cNvSpPr>
          <p:nvPr>
            <p:ph sz="half" idx="4294967295"/>
          </p:nvPr>
        </p:nvSpPr>
        <p:spPr>
          <a:xfrm>
            <a:off x="571500" y="1665270"/>
            <a:ext cx="8001000" cy="4583129"/>
          </a:xfrm>
        </p:spPr>
        <p:txBody>
          <a:bodyPr>
            <a:normAutofit fontScale="92500" lnSpcReduction="20000"/>
          </a:bodyPr>
          <a:lstStyle/>
          <a:p>
            <a:pPr marL="0" indent="0">
              <a:spcBef>
                <a:spcPts val="0"/>
              </a:spcBef>
              <a:spcAft>
                <a:spcPts val="1800"/>
              </a:spcAft>
              <a:buNone/>
            </a:pPr>
            <a:r>
              <a:rPr lang="en-US" sz="2600" b="1" dirty="0"/>
              <a:t>Grant dollars cannot be used for:</a:t>
            </a:r>
          </a:p>
          <a:p>
            <a:pPr>
              <a:spcBef>
                <a:spcPts val="0"/>
              </a:spcBef>
              <a:spcAft>
                <a:spcPts val="1200"/>
              </a:spcAft>
              <a:buFont typeface="Wingdings" panose="05000000000000000000" pitchFamily="2" charset="2"/>
              <a:buChar char="§"/>
            </a:pPr>
            <a:r>
              <a:rPr lang="en-US" sz="2600" dirty="0" smtClean="0"/>
              <a:t>Project work </a:t>
            </a:r>
            <a:r>
              <a:rPr lang="en-US" sz="2600" dirty="0"/>
              <a:t>on federal </a:t>
            </a:r>
            <a:r>
              <a:rPr lang="en-US" sz="2600" dirty="0" smtClean="0"/>
              <a:t>land.</a:t>
            </a:r>
          </a:p>
          <a:p>
            <a:pPr>
              <a:spcBef>
                <a:spcPts val="0"/>
              </a:spcBef>
              <a:spcAft>
                <a:spcPts val="1200"/>
              </a:spcAft>
              <a:buFont typeface="Wingdings" panose="05000000000000000000" pitchFamily="2" charset="2"/>
              <a:buChar char="§"/>
            </a:pPr>
            <a:r>
              <a:rPr lang="en-US" sz="2600" dirty="0" smtClean="0"/>
              <a:t>Land purchases.</a:t>
            </a:r>
            <a:endParaRPr lang="en-US" sz="2400" dirty="0"/>
          </a:p>
          <a:p>
            <a:pPr>
              <a:spcBef>
                <a:spcPts val="0"/>
              </a:spcBef>
              <a:spcAft>
                <a:spcPts val="1200"/>
              </a:spcAft>
              <a:buFont typeface="Wingdings" panose="05000000000000000000" pitchFamily="2" charset="2"/>
              <a:buChar char="§"/>
            </a:pPr>
            <a:r>
              <a:rPr lang="en-US" sz="2600" dirty="0" smtClean="0"/>
              <a:t>Research-related activities. Research institutions may serve as project partners by providing technical assistance, education and outreach, however. </a:t>
            </a:r>
            <a:endParaRPr lang="en-US" sz="2600" dirty="0"/>
          </a:p>
          <a:p>
            <a:pPr>
              <a:spcBef>
                <a:spcPts val="0"/>
              </a:spcBef>
              <a:spcAft>
                <a:spcPts val="1200"/>
              </a:spcAft>
              <a:buFont typeface="Wingdings" panose="05000000000000000000" pitchFamily="2" charset="2"/>
              <a:buChar char="§"/>
            </a:pPr>
            <a:r>
              <a:rPr lang="en-US" sz="2600" dirty="0" smtClean="0"/>
              <a:t>Construction </a:t>
            </a:r>
            <a:r>
              <a:rPr lang="en-US" sz="2600" dirty="0"/>
              <a:t>activities - new or improved structures, roads, bridges and culverts. If these activities are part of the overall project, use them as project </a:t>
            </a:r>
            <a:r>
              <a:rPr lang="en-US" sz="2600" dirty="0" smtClean="0"/>
              <a:t>leverage.</a:t>
            </a:r>
          </a:p>
          <a:p>
            <a:pPr>
              <a:spcBef>
                <a:spcPts val="0"/>
              </a:spcBef>
              <a:spcAft>
                <a:spcPts val="1200"/>
              </a:spcAft>
              <a:buFont typeface="Wingdings" panose="05000000000000000000" pitchFamily="2" charset="2"/>
              <a:buChar char="§"/>
            </a:pPr>
            <a:r>
              <a:rPr lang="en-US" sz="2600" dirty="0" smtClean="0"/>
              <a:t>Equipment purchases &gt;$5,000, unless prior approval has been granted.</a:t>
            </a:r>
            <a:endParaRPr lang="en-US" sz="2600" dirty="0"/>
          </a:p>
          <a:p>
            <a:pPr>
              <a:buNone/>
            </a:pPr>
            <a:endParaRPr lang="en-US" dirty="0" smtClean="0"/>
          </a:p>
        </p:txBody>
      </p:sp>
    </p:spTree>
    <p:extLst>
      <p:ext uri="{BB962C8B-B14F-4D97-AF65-F5344CB8AC3E}">
        <p14:creationId xmlns:p14="http://schemas.microsoft.com/office/powerpoint/2010/main" val="14300284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990602"/>
            <a:ext cx="7086600" cy="769441"/>
          </a:xfrm>
          <a:prstGeom prst="rect">
            <a:avLst/>
          </a:prstGeom>
          <a:noFill/>
        </p:spPr>
        <p:txBody>
          <a:bodyPr wrap="square" rtlCol="0">
            <a:spAutoFit/>
          </a:bodyPr>
          <a:lstStyle/>
          <a:p>
            <a:pPr marL="225425" indent="-225425">
              <a:buBlip>
                <a:blip r:embed="rId3"/>
              </a:buBlip>
              <a:tabLst>
                <a:tab pos="1258888" algn="l"/>
              </a:tabLst>
            </a:pPr>
            <a:endParaRPr lang="en-US" sz="2200" b="1" dirty="0">
              <a:solidFill>
                <a:srgbClr val="580000"/>
              </a:solidFill>
              <a:latin typeface="Arial" pitchFamily="34" charset="0"/>
              <a:cs typeface="Arial" pitchFamily="34" charset="0"/>
            </a:endParaRPr>
          </a:p>
          <a:p>
            <a:pPr marL="225425" indent="-225425">
              <a:buBlip>
                <a:blip r:embed="rId3"/>
              </a:buBlip>
              <a:tabLst>
                <a:tab pos="1258888" algn="l"/>
              </a:tabLst>
            </a:pPr>
            <a:endParaRPr lang="en-US" sz="2200" b="1" dirty="0">
              <a:solidFill>
                <a:srgbClr val="9BBB59">
                  <a:lumMod val="50000"/>
                </a:srgbClr>
              </a:solidFill>
              <a:latin typeface="Arial" pitchFamily="34" charset="0"/>
              <a:cs typeface="Arial" pitchFamily="34" charset="0"/>
            </a:endParaRPr>
          </a:p>
        </p:txBody>
      </p:sp>
      <p:sp>
        <p:nvSpPr>
          <p:cNvPr id="5" name="Rectangle 4"/>
          <p:cNvSpPr/>
          <p:nvPr/>
        </p:nvSpPr>
        <p:spPr>
          <a:xfrm>
            <a:off x="2321225" y="372073"/>
            <a:ext cx="4947188" cy="615553"/>
          </a:xfrm>
          <a:prstGeom prst="rect">
            <a:avLst/>
          </a:prstGeom>
        </p:spPr>
        <p:txBody>
          <a:bodyPr wrap="none">
            <a:spAutoFit/>
          </a:bodyPr>
          <a:lstStyle/>
          <a:p>
            <a:r>
              <a:rPr lang="en-US" sz="3400" dirty="0" smtClean="0">
                <a:solidFill>
                  <a:srgbClr val="386C41"/>
                </a:solidFill>
                <a:latin typeface="+mj-lt"/>
                <a:ea typeface="+mj-ea"/>
                <a:cs typeface="Arial" pitchFamily="34" charset="0"/>
              </a:rPr>
              <a:t>Developing </a:t>
            </a:r>
            <a:r>
              <a:rPr lang="en-US" sz="3400" dirty="0">
                <a:solidFill>
                  <a:srgbClr val="386C41"/>
                </a:solidFill>
                <a:latin typeface="+mj-lt"/>
                <a:ea typeface="+mj-ea"/>
                <a:cs typeface="Arial" pitchFamily="34" charset="0"/>
              </a:rPr>
              <a:t>LSR Projects</a:t>
            </a:r>
            <a:endParaRPr lang="en-US" sz="3400" dirty="0">
              <a:latin typeface="+mj-lt"/>
            </a:endParaRPr>
          </a:p>
        </p:txBody>
      </p:sp>
      <p:sp>
        <p:nvSpPr>
          <p:cNvPr id="6" name="Content Placeholder 9"/>
          <p:cNvSpPr txBox="1">
            <a:spLocks/>
          </p:cNvSpPr>
          <p:nvPr/>
        </p:nvSpPr>
        <p:spPr>
          <a:xfrm>
            <a:off x="152400" y="1447800"/>
            <a:ext cx="8763000" cy="5181600"/>
          </a:xfrm>
          <a:prstGeom prst="rect">
            <a:avLst/>
          </a:prstGeom>
        </p:spPr>
        <p:txBody>
          <a:bodyPr>
            <a:normAutofit fontScale="25000" lnSpcReduction="20000"/>
          </a:bodyPr>
          <a:lstStyle/>
          <a:p>
            <a:pPr marL="342900" indent="-342900" eaLnBrk="0" fontAlgn="base" hangingPunct="0">
              <a:spcAft>
                <a:spcPts val="1200"/>
              </a:spcAft>
              <a:defRPr/>
            </a:pPr>
            <a:r>
              <a:rPr lang="en-US" sz="8800" b="1" dirty="0"/>
              <a:t>What’s worked well: </a:t>
            </a:r>
            <a:endParaRPr lang="en-US" sz="8800" dirty="0"/>
          </a:p>
          <a:p>
            <a:pPr marL="274320" indent="-274320" eaLnBrk="0" fontAlgn="base" hangingPunct="0">
              <a:lnSpc>
                <a:spcPct val="170000"/>
              </a:lnSpc>
              <a:spcAft>
                <a:spcPts val="1200"/>
              </a:spcAft>
              <a:buClr>
                <a:schemeClr val="accent1"/>
              </a:buClr>
              <a:buSzPct val="85000"/>
              <a:buFont typeface="Wingdings" panose="05000000000000000000" pitchFamily="2" charset="2"/>
              <a:buChar char="§"/>
              <a:defRPr/>
            </a:pPr>
            <a:r>
              <a:rPr lang="en-US" sz="8800" dirty="0" smtClean="0"/>
              <a:t>Start Early! Good project proposals take 6-12 months to fully mature.</a:t>
            </a:r>
          </a:p>
          <a:p>
            <a:pPr marL="274320" indent="-274320" eaLnBrk="0" fontAlgn="base" hangingPunct="0">
              <a:lnSpc>
                <a:spcPct val="170000"/>
              </a:lnSpc>
              <a:spcAft>
                <a:spcPts val="1200"/>
              </a:spcAft>
              <a:buClr>
                <a:schemeClr val="accent1"/>
              </a:buClr>
              <a:buSzPct val="85000"/>
              <a:buFont typeface="Wingdings" panose="05000000000000000000" pitchFamily="2" charset="2"/>
              <a:buChar char="§"/>
              <a:defRPr/>
            </a:pPr>
            <a:r>
              <a:rPr lang="en-US" sz="8800" dirty="0" smtClean="0"/>
              <a:t>Hold </a:t>
            </a:r>
            <a:r>
              <a:rPr lang="en-US" sz="8800" dirty="0"/>
              <a:t>planning meetings with potential partners.</a:t>
            </a:r>
          </a:p>
          <a:p>
            <a:pPr marL="274320" indent="-274320" eaLnBrk="0" fontAlgn="base" hangingPunct="0">
              <a:lnSpc>
                <a:spcPct val="170000"/>
              </a:lnSpc>
              <a:spcAft>
                <a:spcPts val="1200"/>
              </a:spcAft>
              <a:buClr>
                <a:schemeClr val="accent1"/>
              </a:buClr>
              <a:buSzPct val="85000"/>
              <a:buFont typeface="Wingdings" panose="05000000000000000000" pitchFamily="2" charset="2"/>
              <a:buChar char="§"/>
              <a:defRPr/>
            </a:pPr>
            <a:r>
              <a:rPr lang="en-US" sz="8800" dirty="0"/>
              <a:t>Identify and discuss potential issues.</a:t>
            </a:r>
          </a:p>
          <a:p>
            <a:pPr marL="274320" indent="-274320" eaLnBrk="0" fontAlgn="base" hangingPunct="0">
              <a:lnSpc>
                <a:spcPct val="170000"/>
              </a:lnSpc>
              <a:spcAft>
                <a:spcPts val="1200"/>
              </a:spcAft>
              <a:buClr>
                <a:schemeClr val="accent1"/>
              </a:buClr>
              <a:buSzPct val="85000"/>
              <a:buFont typeface="Wingdings" panose="05000000000000000000" pitchFamily="2" charset="2"/>
              <a:buChar char="§"/>
              <a:defRPr/>
            </a:pPr>
            <a:r>
              <a:rPr lang="en-US" sz="8800" dirty="0"/>
              <a:t>Find out who is doing what, where. Identify gaps.</a:t>
            </a:r>
          </a:p>
          <a:p>
            <a:pPr marL="274320" indent="-274320" eaLnBrk="0" fontAlgn="base" hangingPunct="0">
              <a:lnSpc>
                <a:spcPct val="170000"/>
              </a:lnSpc>
              <a:spcAft>
                <a:spcPts val="1200"/>
              </a:spcAft>
              <a:buClr>
                <a:schemeClr val="accent1"/>
              </a:buClr>
              <a:buSzPct val="85000"/>
              <a:buFont typeface="Wingdings" panose="05000000000000000000" pitchFamily="2" charset="2"/>
              <a:buChar char="§"/>
              <a:defRPr/>
            </a:pPr>
            <a:r>
              <a:rPr lang="en-US" sz="8800" dirty="0"/>
              <a:t>Support project with data, </a:t>
            </a:r>
            <a:r>
              <a:rPr lang="en-US" sz="8800" dirty="0" smtClean="0"/>
              <a:t>assessments </a:t>
            </a:r>
            <a:r>
              <a:rPr lang="en-US" sz="8800" dirty="0"/>
              <a:t>and maps.</a:t>
            </a:r>
          </a:p>
          <a:p>
            <a:pPr marL="274320" indent="-274320" eaLnBrk="0" fontAlgn="base" hangingPunct="0">
              <a:lnSpc>
                <a:spcPct val="170000"/>
              </a:lnSpc>
              <a:spcBef>
                <a:spcPct val="20000"/>
              </a:spcBef>
              <a:spcAft>
                <a:spcPct val="0"/>
              </a:spcAft>
              <a:buClr>
                <a:schemeClr val="accent1"/>
              </a:buClr>
              <a:buSzPct val="85000"/>
              <a:buFont typeface="Wingdings" panose="05000000000000000000" pitchFamily="2" charset="2"/>
              <a:buChar char="§"/>
              <a:defRPr/>
            </a:pPr>
            <a:r>
              <a:rPr lang="en-US" sz="8800" dirty="0" smtClean="0"/>
              <a:t>Identify specific and measurable project deliverables &amp; outcomes.</a:t>
            </a:r>
            <a:endParaRPr lang="en-US" sz="8800" dirty="0"/>
          </a:p>
          <a:p>
            <a:pPr marL="342900" indent="-342900" eaLnBrk="0" fontAlgn="base" hangingPunct="0">
              <a:spcBef>
                <a:spcPct val="20000"/>
              </a:spcBef>
              <a:spcAft>
                <a:spcPct val="0"/>
              </a:spcAft>
              <a:defRPr/>
            </a:pPr>
            <a:r>
              <a:rPr lang="en-US" sz="3200" dirty="0"/>
              <a:t> </a:t>
            </a:r>
          </a:p>
        </p:txBody>
      </p:sp>
    </p:spTree>
    <p:extLst>
      <p:ext uri="{BB962C8B-B14F-4D97-AF65-F5344CB8AC3E}">
        <p14:creationId xmlns:p14="http://schemas.microsoft.com/office/powerpoint/2010/main" val="15731669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2"/>
            <a:ext cx="7924800" cy="615553"/>
          </a:xfrm>
          <a:prstGeom prst="rect">
            <a:avLst/>
          </a:prstGeom>
          <a:noFill/>
        </p:spPr>
        <p:txBody>
          <a:bodyPr>
            <a:spAutoFit/>
          </a:bodyPr>
          <a:lstStyle/>
          <a:p>
            <a:pPr algn="ctr">
              <a:defRPr/>
            </a:pPr>
            <a:r>
              <a:rPr lang="en-US" sz="3400" dirty="0">
                <a:ln w="0">
                  <a:noFill/>
                </a:ln>
                <a:solidFill>
                  <a:srgbClr val="2F5B36"/>
                </a:solidFill>
                <a:latin typeface="+mj-lt"/>
                <a:cs typeface="Arial" pitchFamily="34" charset="0"/>
              </a:rPr>
              <a:t>Leverage &amp; Partnerships</a:t>
            </a:r>
          </a:p>
        </p:txBody>
      </p:sp>
      <p:sp>
        <p:nvSpPr>
          <p:cNvPr id="7" name="TextBox 6"/>
          <p:cNvSpPr txBox="1"/>
          <p:nvPr/>
        </p:nvSpPr>
        <p:spPr>
          <a:xfrm>
            <a:off x="457200" y="1295400"/>
            <a:ext cx="8229600" cy="4708981"/>
          </a:xfrm>
          <a:prstGeom prst="rect">
            <a:avLst/>
          </a:prstGeom>
          <a:noFill/>
        </p:spPr>
        <p:txBody>
          <a:bodyPr wrap="square" rtlCol="0">
            <a:spAutoFit/>
          </a:bodyPr>
          <a:lstStyle/>
          <a:p>
            <a:pPr>
              <a:spcAft>
                <a:spcPts val="1200"/>
              </a:spcAft>
            </a:pPr>
            <a:r>
              <a:rPr lang="en-US" sz="2600" b="1" dirty="0"/>
              <a:t>Partnerships are key!</a:t>
            </a:r>
            <a:endParaRPr lang="en-US" sz="2600" dirty="0"/>
          </a:p>
          <a:p>
            <a:pPr marL="342900" indent="-342900">
              <a:spcAft>
                <a:spcPts val="1200"/>
              </a:spcAft>
              <a:buClr>
                <a:schemeClr val="accent1"/>
              </a:buClr>
              <a:buSzPct val="85000"/>
              <a:buFont typeface="Wingdings" panose="05000000000000000000" pitchFamily="2" charset="2"/>
              <a:buChar char="§"/>
            </a:pPr>
            <a:r>
              <a:rPr lang="en-US" sz="2600" dirty="0" smtClean="0"/>
              <a:t>Sizeable match and leverage contributions demonstrate </a:t>
            </a:r>
            <a:r>
              <a:rPr lang="en-US" sz="2600" dirty="0"/>
              <a:t>collaboration </a:t>
            </a:r>
            <a:r>
              <a:rPr lang="en-US" sz="2600" dirty="0" smtClean="0"/>
              <a:t>and widespread support. </a:t>
            </a:r>
            <a:endParaRPr lang="en-US" sz="2600" dirty="0"/>
          </a:p>
          <a:p>
            <a:pPr marL="342900" indent="-342900">
              <a:spcAft>
                <a:spcPts val="1200"/>
              </a:spcAft>
              <a:buClr>
                <a:schemeClr val="accent1"/>
              </a:buClr>
              <a:buSzPct val="85000"/>
              <a:buFont typeface="Wingdings" panose="05000000000000000000" pitchFamily="2" charset="2"/>
              <a:buChar char="§"/>
            </a:pPr>
            <a:r>
              <a:rPr lang="en-US" sz="2600" dirty="0"/>
              <a:t>Leverage</a:t>
            </a:r>
            <a:r>
              <a:rPr lang="en-US" sz="2600" i="1" dirty="0"/>
              <a:t> </a:t>
            </a:r>
            <a:r>
              <a:rPr lang="en-US" sz="2600" dirty="0"/>
              <a:t>is </a:t>
            </a:r>
            <a:r>
              <a:rPr lang="en-US" sz="2600" dirty="0" smtClean="0"/>
              <a:t>defined as funding available/committed to project activities that is not allowable as match.</a:t>
            </a:r>
            <a:r>
              <a:rPr lang="en-US" sz="2600" i="1" dirty="0" smtClean="0"/>
              <a:t> </a:t>
            </a:r>
            <a:endParaRPr lang="en-US" sz="2600" i="1" dirty="0"/>
          </a:p>
          <a:p>
            <a:pPr marL="342900" indent="-342900">
              <a:spcAft>
                <a:spcPts val="1200"/>
              </a:spcAft>
              <a:buClr>
                <a:schemeClr val="accent1"/>
              </a:buClr>
              <a:buSzPct val="85000"/>
              <a:buFont typeface="Wingdings" panose="05000000000000000000" pitchFamily="2" charset="2"/>
              <a:buChar char="§"/>
            </a:pPr>
            <a:r>
              <a:rPr lang="en-US" sz="2600" dirty="0" smtClean="0">
                <a:solidFill>
                  <a:srgbClr val="FF0000"/>
                </a:solidFill>
              </a:rPr>
              <a:t>Additional federal funds/resources are often used as leverage. </a:t>
            </a:r>
            <a:r>
              <a:rPr lang="en-US" sz="2600" u="sng" dirty="0">
                <a:solidFill>
                  <a:srgbClr val="FF0000"/>
                </a:solidFill>
              </a:rPr>
              <a:t>Cannot</a:t>
            </a:r>
            <a:r>
              <a:rPr lang="en-US" sz="2600" dirty="0">
                <a:solidFill>
                  <a:srgbClr val="FF0000"/>
                </a:solidFill>
              </a:rPr>
              <a:t> be used as match/in-kind.</a:t>
            </a:r>
            <a:endParaRPr lang="en-US" sz="2600" dirty="0"/>
          </a:p>
          <a:p>
            <a:pPr marL="342900" indent="-342900">
              <a:spcAft>
                <a:spcPts val="1200"/>
              </a:spcAft>
              <a:buClr>
                <a:schemeClr val="accent1"/>
              </a:buClr>
              <a:buSzPct val="85000"/>
              <a:buFont typeface="Wingdings" panose="05000000000000000000" pitchFamily="2" charset="2"/>
              <a:buChar char="§"/>
            </a:pPr>
            <a:r>
              <a:rPr lang="en-US" sz="2600" dirty="0" smtClean="0"/>
              <a:t>Partnering organizations </a:t>
            </a:r>
            <a:r>
              <a:rPr lang="en-US" sz="2600" dirty="0"/>
              <a:t>can provide leverage </a:t>
            </a:r>
            <a:r>
              <a:rPr lang="en-US" sz="2600" dirty="0" smtClean="0"/>
              <a:t>through </a:t>
            </a:r>
            <a:r>
              <a:rPr lang="en-US" sz="2600" dirty="0"/>
              <a:t>project </a:t>
            </a:r>
            <a:r>
              <a:rPr lang="en-US" sz="2600" dirty="0" smtClean="0"/>
              <a:t>development, implementation and complementary work on federal lands.</a:t>
            </a:r>
            <a:endParaRPr lang="en-US" sz="2000" dirty="0"/>
          </a:p>
        </p:txBody>
      </p:sp>
    </p:spTree>
    <p:extLst>
      <p:ext uri="{BB962C8B-B14F-4D97-AF65-F5344CB8AC3E}">
        <p14:creationId xmlns:p14="http://schemas.microsoft.com/office/powerpoint/2010/main" val="39547414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LSR Pre-Proposal Application</a:t>
            </a:r>
            <a:endParaRPr lang="en-US" sz="3400" dirty="0"/>
          </a:p>
        </p:txBody>
      </p:sp>
      <p:sp>
        <p:nvSpPr>
          <p:cNvPr id="6" name="Content Placeholder 5"/>
          <p:cNvSpPr>
            <a:spLocks noGrp="1"/>
          </p:cNvSpPr>
          <p:nvPr>
            <p:ph sz="quarter" idx="1"/>
          </p:nvPr>
        </p:nvSpPr>
        <p:spPr>
          <a:xfrm>
            <a:off x="301752" y="1600200"/>
            <a:ext cx="8503920" cy="4876800"/>
          </a:xfrm>
        </p:spPr>
        <p:txBody>
          <a:bodyPr>
            <a:normAutofit/>
          </a:bodyPr>
          <a:lstStyle/>
          <a:p>
            <a:pPr>
              <a:buFont typeface="Wingdings" panose="05000000000000000000" pitchFamily="2" charset="2"/>
              <a:buChar char="§"/>
            </a:pPr>
            <a:r>
              <a:rPr lang="en-US" sz="2600" dirty="0"/>
              <a:t>Project </a:t>
            </a:r>
            <a:r>
              <a:rPr lang="en-US" sz="2600" dirty="0" smtClean="0"/>
              <a:t>Overview – 500 Character Limit</a:t>
            </a:r>
            <a:endParaRPr lang="en-US" sz="2600" dirty="0"/>
          </a:p>
          <a:p>
            <a:pPr lvl="1">
              <a:buClr>
                <a:schemeClr val="accent1"/>
              </a:buClr>
              <a:buSzPct val="75000"/>
              <a:buFont typeface="Courier New" panose="02070309020205020404" pitchFamily="49" charset="0"/>
              <a:buChar char="o"/>
            </a:pPr>
            <a:r>
              <a:rPr lang="en-US" sz="2000" dirty="0">
                <a:solidFill>
                  <a:schemeClr val="tx1"/>
                </a:solidFill>
              </a:rPr>
              <a:t>Provide succinct overview of the proposed project; overview easily communicates the main elements and value of the project</a:t>
            </a:r>
            <a:r>
              <a:rPr lang="en-US" sz="2000" dirty="0" smtClean="0">
                <a:solidFill>
                  <a:schemeClr val="tx1"/>
                </a:solidFill>
              </a:rPr>
              <a:t>. </a:t>
            </a:r>
            <a:endParaRPr lang="en-US" sz="2000" dirty="0">
              <a:solidFill>
                <a:schemeClr val="tx1"/>
              </a:solidFill>
            </a:endParaRPr>
          </a:p>
          <a:p>
            <a:pPr marL="274320" lvl="1" indent="0">
              <a:buClr>
                <a:schemeClr val="accent1"/>
              </a:buClr>
              <a:buSzPct val="75000"/>
              <a:buNone/>
            </a:pPr>
            <a:endParaRPr lang="en-US" sz="1400" dirty="0">
              <a:solidFill>
                <a:schemeClr val="tx1"/>
              </a:solidFill>
            </a:endParaRPr>
          </a:p>
          <a:p>
            <a:pPr>
              <a:buFont typeface="Wingdings" panose="05000000000000000000" pitchFamily="2" charset="2"/>
              <a:buChar char="§"/>
            </a:pPr>
            <a:r>
              <a:rPr lang="en-US" sz="2600" dirty="0"/>
              <a:t>Context, Goals and </a:t>
            </a:r>
            <a:r>
              <a:rPr lang="en-US" sz="2600" dirty="0" smtClean="0"/>
              <a:t>Objectives – 2,000 Character Limit</a:t>
            </a:r>
            <a:endParaRPr lang="en-US" sz="2600" dirty="0"/>
          </a:p>
          <a:p>
            <a:pPr lvl="1">
              <a:buClr>
                <a:schemeClr val="accent1"/>
              </a:buClr>
              <a:buSzPct val="75000"/>
              <a:buFont typeface="Courier New" panose="02070309020205020404" pitchFamily="49" charset="0"/>
              <a:buChar char="o"/>
            </a:pPr>
            <a:r>
              <a:rPr lang="en-US" sz="2000" dirty="0">
                <a:solidFill>
                  <a:schemeClr val="tx1"/>
                </a:solidFill>
              </a:rPr>
              <a:t>Clearly identify priority landscapes and issues/opportunities to be addressed. </a:t>
            </a:r>
          </a:p>
          <a:p>
            <a:pPr lvl="1">
              <a:buClr>
                <a:schemeClr val="accent1"/>
              </a:buClr>
              <a:buSzPct val="75000"/>
              <a:buFont typeface="Courier New" panose="02070309020205020404" pitchFamily="49" charset="0"/>
              <a:buChar char="o"/>
            </a:pPr>
            <a:r>
              <a:rPr lang="en-US" sz="2000" dirty="0">
                <a:solidFill>
                  <a:schemeClr val="tx1"/>
                </a:solidFill>
              </a:rPr>
              <a:t>Address issues, opportunities and national themes.</a:t>
            </a:r>
          </a:p>
          <a:p>
            <a:pPr marL="274320" lvl="1" indent="0">
              <a:buClr>
                <a:schemeClr val="accent1"/>
              </a:buClr>
              <a:buSzPct val="75000"/>
              <a:buNone/>
            </a:pPr>
            <a:endParaRPr lang="en-US" sz="1400" dirty="0">
              <a:solidFill>
                <a:schemeClr val="tx1"/>
              </a:solidFill>
            </a:endParaRPr>
          </a:p>
          <a:p>
            <a:pPr>
              <a:buFont typeface="Wingdings" panose="05000000000000000000" pitchFamily="2" charset="2"/>
              <a:buChar char="§"/>
            </a:pPr>
            <a:r>
              <a:rPr lang="en-US" sz="2600" dirty="0"/>
              <a:t>Proposed </a:t>
            </a:r>
            <a:r>
              <a:rPr lang="en-US" sz="2600" dirty="0" smtClean="0"/>
              <a:t>Activities – 3,000 Character Limit</a:t>
            </a:r>
            <a:endParaRPr lang="en-US" sz="2600" dirty="0"/>
          </a:p>
          <a:p>
            <a:pPr lvl="1">
              <a:buClr>
                <a:schemeClr val="accent1"/>
              </a:buClr>
              <a:buSzPct val="75000"/>
              <a:buFont typeface="Courier New" panose="02070309020205020404" pitchFamily="49" charset="0"/>
              <a:buChar char="o"/>
            </a:pPr>
            <a:r>
              <a:rPr lang="en-US" sz="2000" dirty="0">
                <a:solidFill>
                  <a:schemeClr val="tx1"/>
                </a:solidFill>
              </a:rPr>
              <a:t>List and explain project activities that will be used to achieve goals and objectives. </a:t>
            </a:r>
            <a:endParaRPr lang="en-US" dirty="0" smtClean="0"/>
          </a:p>
          <a:p>
            <a:endParaRPr lang="en-US" dirty="0"/>
          </a:p>
        </p:txBody>
      </p:sp>
    </p:spTree>
    <p:extLst>
      <p:ext uri="{BB962C8B-B14F-4D97-AF65-F5344CB8AC3E}">
        <p14:creationId xmlns:p14="http://schemas.microsoft.com/office/powerpoint/2010/main" val="11746542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LSR Pre-Proposal Application</a:t>
            </a:r>
            <a:endParaRPr lang="en-US" sz="3400" dirty="0"/>
          </a:p>
        </p:txBody>
      </p:sp>
      <p:sp>
        <p:nvSpPr>
          <p:cNvPr id="6" name="Content Placeholder 5"/>
          <p:cNvSpPr>
            <a:spLocks noGrp="1"/>
          </p:cNvSpPr>
          <p:nvPr>
            <p:ph sz="quarter" idx="1"/>
          </p:nvPr>
        </p:nvSpPr>
        <p:spPr>
          <a:xfrm>
            <a:off x="301752" y="1600200"/>
            <a:ext cx="8503920" cy="4953000"/>
          </a:xfrm>
        </p:spPr>
        <p:txBody>
          <a:bodyPr>
            <a:normAutofit fontScale="92500" lnSpcReduction="10000"/>
          </a:bodyPr>
          <a:lstStyle/>
          <a:p>
            <a:pPr>
              <a:buFont typeface="Wingdings" panose="05000000000000000000" pitchFamily="2" charset="2"/>
              <a:buChar char="§"/>
            </a:pPr>
            <a:r>
              <a:rPr lang="en-US" sz="2800" dirty="0" smtClean="0"/>
              <a:t>Deliverables and Outcomes – 2,000 Character Limit</a:t>
            </a:r>
            <a:endParaRPr lang="en-US" sz="2800" dirty="0"/>
          </a:p>
          <a:p>
            <a:pPr lvl="1">
              <a:buClr>
                <a:schemeClr val="accent1"/>
              </a:buClr>
              <a:buSzPct val="75000"/>
              <a:buFont typeface="Courier New" panose="02070309020205020404" pitchFamily="49" charset="0"/>
              <a:buChar char="o"/>
            </a:pPr>
            <a:r>
              <a:rPr lang="en-US" dirty="0" smtClean="0">
                <a:solidFill>
                  <a:schemeClr val="tx1"/>
                </a:solidFill>
              </a:rPr>
              <a:t>What are the project deliverables and outcomes? Outcomes should relate directly to project goals and objectives, and proposed activities. Provide clear, quantitative measures of success.</a:t>
            </a:r>
          </a:p>
          <a:p>
            <a:pPr marL="274320" lvl="1" indent="0">
              <a:buClr>
                <a:schemeClr val="accent1"/>
              </a:buClr>
              <a:buSzPct val="75000"/>
              <a:buNone/>
            </a:pPr>
            <a:endParaRPr lang="en-US" sz="1500" dirty="0" smtClean="0">
              <a:solidFill>
                <a:schemeClr val="tx1"/>
              </a:solidFill>
            </a:endParaRPr>
          </a:p>
          <a:p>
            <a:pPr>
              <a:buFont typeface="Wingdings" panose="05000000000000000000" pitchFamily="2" charset="2"/>
              <a:buChar char="§"/>
            </a:pPr>
            <a:r>
              <a:rPr lang="en-US" sz="2800" dirty="0" smtClean="0"/>
              <a:t>Collaboration/Cross-Boundary – 2,000 Character Limit</a:t>
            </a:r>
            <a:endParaRPr lang="en-US" sz="2800" dirty="0"/>
          </a:p>
          <a:p>
            <a:pPr lvl="1">
              <a:buClr>
                <a:schemeClr val="accent1"/>
              </a:buClr>
              <a:buSzPct val="75000"/>
              <a:buFont typeface="Courier New" panose="02070309020205020404" pitchFamily="49" charset="0"/>
              <a:buChar char="o"/>
            </a:pPr>
            <a:r>
              <a:rPr lang="en-US" dirty="0" smtClean="0">
                <a:solidFill>
                  <a:schemeClr val="tx1"/>
                </a:solidFill>
              </a:rPr>
              <a:t>Describe collaborative efforts in developing and implementing the project. List partners, their contribution and the value (in-kind or cash). Dollar values should match budget worksheet.</a:t>
            </a:r>
          </a:p>
          <a:p>
            <a:pPr marL="274320" lvl="1" indent="0">
              <a:buClr>
                <a:schemeClr val="accent1"/>
              </a:buClr>
              <a:buSzPct val="75000"/>
              <a:buNone/>
            </a:pPr>
            <a:endParaRPr lang="en-US" sz="1500" dirty="0" smtClean="0">
              <a:solidFill>
                <a:schemeClr val="tx1"/>
              </a:solidFill>
            </a:endParaRPr>
          </a:p>
          <a:p>
            <a:pPr>
              <a:buFont typeface="Wingdings" panose="05000000000000000000" pitchFamily="2" charset="2"/>
              <a:buChar char="§"/>
            </a:pPr>
            <a:r>
              <a:rPr lang="en-US" sz="2800" dirty="0"/>
              <a:t>Forest Action </a:t>
            </a:r>
            <a:r>
              <a:rPr lang="en-US" sz="2800" dirty="0" smtClean="0"/>
              <a:t>Plan Integration – 1,250 Character Limit</a:t>
            </a:r>
            <a:endParaRPr lang="en-US" sz="2800" dirty="0"/>
          </a:p>
          <a:p>
            <a:pPr lvl="1">
              <a:buClr>
                <a:schemeClr val="accent1"/>
              </a:buClr>
              <a:buSzPct val="75000"/>
              <a:buFont typeface="Courier New" panose="02070309020205020404" pitchFamily="49" charset="0"/>
              <a:buChar char="o"/>
            </a:pPr>
            <a:r>
              <a:rPr lang="en-US" dirty="0" smtClean="0">
                <a:solidFill>
                  <a:schemeClr val="tx1"/>
                </a:solidFill>
              </a:rPr>
              <a:t>Address how project relates to one or more priority landscapes, issues, areas, or strategies identified in the Forest Action Plan.</a:t>
            </a:r>
            <a:endParaRPr lang="en-US" dirty="0">
              <a:solidFill>
                <a:schemeClr val="tx1"/>
              </a:solidFill>
            </a:endParaRPr>
          </a:p>
        </p:txBody>
      </p:sp>
    </p:spTree>
    <p:extLst>
      <p:ext uri="{BB962C8B-B14F-4D97-AF65-F5344CB8AC3E}">
        <p14:creationId xmlns:p14="http://schemas.microsoft.com/office/powerpoint/2010/main" val="31007194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400" dirty="0">
                <a:solidFill>
                  <a:srgbClr val="386C41"/>
                </a:solidFill>
                <a:cs typeface="Arial" pitchFamily="34" charset="0"/>
              </a:rPr>
              <a:t>LSR Pre-Proposal Application</a:t>
            </a:r>
            <a:endParaRPr lang="en-US" sz="3400" dirty="0"/>
          </a:p>
        </p:txBody>
      </p:sp>
      <p:sp>
        <p:nvSpPr>
          <p:cNvPr id="6" name="Content Placeholder 5"/>
          <p:cNvSpPr>
            <a:spLocks noGrp="1"/>
          </p:cNvSpPr>
          <p:nvPr>
            <p:ph sz="quarter" idx="1"/>
          </p:nvPr>
        </p:nvSpPr>
        <p:spPr>
          <a:xfrm>
            <a:off x="301752" y="1600200"/>
            <a:ext cx="8503920" cy="4800600"/>
          </a:xfrm>
        </p:spPr>
        <p:txBody>
          <a:bodyPr>
            <a:normAutofit fontScale="85000" lnSpcReduction="20000"/>
          </a:bodyPr>
          <a:lstStyle/>
          <a:p>
            <a:pPr>
              <a:buFont typeface="Wingdings" panose="05000000000000000000" pitchFamily="2" charset="2"/>
              <a:buChar char="§"/>
            </a:pPr>
            <a:r>
              <a:rPr lang="en-US" sz="3100" dirty="0" smtClean="0"/>
              <a:t>Meaningful Scale/Cross Boundary – 1,250 Character Limit</a:t>
            </a:r>
            <a:endParaRPr lang="en-US" sz="3100" dirty="0"/>
          </a:p>
          <a:p>
            <a:pPr lvl="1">
              <a:buClr>
                <a:schemeClr val="accent1"/>
              </a:buClr>
              <a:buSzPct val="75000"/>
              <a:buFont typeface="Courier New" panose="02070309020205020404" pitchFamily="49" charset="0"/>
              <a:buChar char="o"/>
            </a:pPr>
            <a:r>
              <a:rPr lang="en-US" sz="2600" dirty="0">
                <a:solidFill>
                  <a:schemeClr val="tx1"/>
                </a:solidFill>
              </a:rPr>
              <a:t>Scale of the project is appropriate for the stated goals, objectives and </a:t>
            </a:r>
            <a:r>
              <a:rPr lang="en-US" sz="2600" dirty="0" smtClean="0">
                <a:solidFill>
                  <a:schemeClr val="tx1"/>
                </a:solidFill>
              </a:rPr>
              <a:t>outcomes, </a:t>
            </a:r>
            <a:r>
              <a:rPr lang="en-US" sz="2600" dirty="0">
                <a:solidFill>
                  <a:schemeClr val="tx1"/>
                </a:solidFill>
              </a:rPr>
              <a:t>including cross boundary goals. </a:t>
            </a:r>
            <a:r>
              <a:rPr lang="en-US" sz="2600" dirty="0" smtClean="0">
                <a:solidFill>
                  <a:schemeClr val="tx1"/>
                </a:solidFill>
              </a:rPr>
              <a:t>Scale is sufficient to address identified themes and issues.</a:t>
            </a:r>
            <a:endParaRPr lang="en-US" sz="2600" dirty="0">
              <a:solidFill>
                <a:schemeClr val="tx1"/>
              </a:solidFill>
            </a:endParaRPr>
          </a:p>
          <a:p>
            <a:pPr marL="274320" lvl="1" indent="0">
              <a:buClr>
                <a:schemeClr val="accent1"/>
              </a:buClr>
              <a:buSzPct val="75000"/>
              <a:buNone/>
            </a:pPr>
            <a:endParaRPr lang="en-US" sz="1600" dirty="0">
              <a:solidFill>
                <a:schemeClr val="tx1"/>
              </a:solidFill>
            </a:endParaRPr>
          </a:p>
          <a:p>
            <a:pPr>
              <a:buFont typeface="Wingdings" panose="05000000000000000000" pitchFamily="2" charset="2"/>
              <a:buChar char="§"/>
            </a:pPr>
            <a:r>
              <a:rPr lang="en-US" sz="3100" dirty="0" smtClean="0"/>
              <a:t>Sustainability of Outcomes – 1,250 Character Limit</a:t>
            </a:r>
            <a:endParaRPr lang="en-US" sz="3100" dirty="0"/>
          </a:p>
          <a:p>
            <a:pPr lvl="1">
              <a:buClr>
                <a:schemeClr val="accent1"/>
              </a:buClr>
              <a:buSzPct val="75000"/>
              <a:buFont typeface="Courier New" panose="02070309020205020404" pitchFamily="49" charset="0"/>
              <a:buChar char="o"/>
            </a:pPr>
            <a:r>
              <a:rPr lang="en-US" sz="2600" dirty="0">
                <a:solidFill>
                  <a:schemeClr val="tx1"/>
                </a:solidFill>
              </a:rPr>
              <a:t>Indicate how project will lead to specific, quantifiable, cost-effective and replicable </a:t>
            </a:r>
            <a:r>
              <a:rPr lang="en-US" sz="2600" dirty="0" smtClean="0">
                <a:solidFill>
                  <a:schemeClr val="tx1"/>
                </a:solidFill>
              </a:rPr>
              <a:t>benefits that address national themes.</a:t>
            </a:r>
            <a:endParaRPr lang="en-US" sz="2600" dirty="0">
              <a:solidFill>
                <a:schemeClr val="tx1"/>
              </a:solidFill>
            </a:endParaRPr>
          </a:p>
          <a:p>
            <a:pPr marL="274320" lvl="1" indent="0">
              <a:buClr>
                <a:schemeClr val="accent1"/>
              </a:buClr>
              <a:buSzPct val="75000"/>
              <a:buNone/>
            </a:pPr>
            <a:endParaRPr lang="en-US" sz="1600" dirty="0">
              <a:solidFill>
                <a:schemeClr val="tx1"/>
              </a:solidFill>
            </a:endParaRPr>
          </a:p>
          <a:p>
            <a:pPr>
              <a:buFont typeface="Wingdings" panose="05000000000000000000" pitchFamily="2" charset="2"/>
              <a:buChar char="§"/>
            </a:pPr>
            <a:r>
              <a:rPr lang="en-US" sz="3100" dirty="0" smtClean="0"/>
              <a:t>Project Budget</a:t>
            </a:r>
            <a:endParaRPr lang="en-US" sz="3100" dirty="0"/>
          </a:p>
          <a:p>
            <a:pPr lvl="1">
              <a:buClr>
                <a:schemeClr val="accent1"/>
              </a:buClr>
              <a:buSzPct val="75000"/>
              <a:buFont typeface="Courier New" panose="02070309020205020404" pitchFamily="49" charset="0"/>
              <a:buChar char="o"/>
            </a:pPr>
            <a:r>
              <a:rPr lang="en-US" sz="2600" dirty="0" smtClean="0">
                <a:solidFill>
                  <a:schemeClr val="tx1"/>
                </a:solidFill>
              </a:rPr>
              <a:t>Budget worksheet includes funds requested by applicant, match and leverage amounts.</a:t>
            </a:r>
            <a:endParaRPr lang="en-US" sz="2600" dirty="0">
              <a:solidFill>
                <a:schemeClr val="tx1"/>
              </a:solidFill>
            </a:endParaRPr>
          </a:p>
          <a:p>
            <a:pPr lvl="1">
              <a:buClr>
                <a:schemeClr val="accent1"/>
              </a:buClr>
              <a:buSzPct val="75000"/>
              <a:buFont typeface="Courier New" panose="02070309020205020404" pitchFamily="49" charset="0"/>
              <a:buChar char="o"/>
            </a:pPr>
            <a:r>
              <a:rPr lang="en-US" sz="2600" dirty="0" smtClean="0">
                <a:solidFill>
                  <a:schemeClr val="tx1"/>
                </a:solidFill>
              </a:rPr>
              <a:t>Contact NDF Stewardship/Legacy Coordinator for assistance. </a:t>
            </a:r>
            <a:endParaRPr lang="en-US" sz="2600" dirty="0">
              <a:solidFill>
                <a:schemeClr val="tx1"/>
              </a:solidFill>
            </a:endParaRPr>
          </a:p>
          <a:p>
            <a:pPr marL="274320" lvl="1" indent="0">
              <a:buClr>
                <a:schemeClr val="accent1"/>
              </a:buClr>
              <a:buSzPct val="75000"/>
              <a:buNone/>
            </a:pPr>
            <a:endParaRPr lang="en-US" sz="2600" dirty="0">
              <a:solidFill>
                <a:schemeClr val="tx1"/>
              </a:solidFill>
            </a:endParaRPr>
          </a:p>
        </p:txBody>
      </p:sp>
    </p:spTree>
    <p:extLst>
      <p:ext uri="{BB962C8B-B14F-4D97-AF65-F5344CB8AC3E}">
        <p14:creationId xmlns:p14="http://schemas.microsoft.com/office/powerpoint/2010/main" val="42379619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386C41"/>
                </a:solidFill>
                <a:cs typeface="Arial" pitchFamily="34" charset="0"/>
              </a:rPr>
              <a:t>Additional LSR Information</a:t>
            </a:r>
          </a:p>
        </p:txBody>
      </p:sp>
      <p:sp>
        <p:nvSpPr>
          <p:cNvPr id="3" name="Content Placeholder 2"/>
          <p:cNvSpPr>
            <a:spLocks noGrp="1"/>
          </p:cNvSpPr>
          <p:nvPr>
            <p:ph sz="quarter" idx="1"/>
          </p:nvPr>
        </p:nvSpPr>
        <p:spPr>
          <a:xfrm>
            <a:off x="313378" y="1600200"/>
            <a:ext cx="8503920" cy="4572000"/>
          </a:xfrm>
        </p:spPr>
        <p:txBody>
          <a:bodyPr>
            <a:normAutofit/>
          </a:bodyPr>
          <a:lstStyle/>
          <a:p>
            <a:pPr>
              <a:buFont typeface="Wingdings" pitchFamily="2" charset="2"/>
              <a:buChar char="§"/>
            </a:pPr>
            <a:r>
              <a:rPr lang="en-US" sz="2600" dirty="0"/>
              <a:t>Go to NDF’s Grants webpage –  </a:t>
            </a:r>
            <a:r>
              <a:rPr lang="en-US" sz="2600" dirty="0">
                <a:hlinkClick r:id="rId3"/>
              </a:rPr>
              <a:t>http://forestry.nv.gov/grants/</a:t>
            </a:r>
            <a:r>
              <a:rPr lang="en-US" sz="2600" dirty="0"/>
              <a:t> </a:t>
            </a:r>
          </a:p>
          <a:p>
            <a:pPr marL="0" indent="0">
              <a:buNone/>
            </a:pPr>
            <a:endParaRPr lang="en-US" sz="1800" dirty="0"/>
          </a:p>
          <a:p>
            <a:pPr>
              <a:buFont typeface="Wingdings" pitchFamily="2" charset="2"/>
              <a:buChar char="§"/>
            </a:pPr>
            <a:r>
              <a:rPr lang="en-US" sz="2600" dirty="0"/>
              <a:t>Review CRITERIA. Projects are </a:t>
            </a:r>
            <a:r>
              <a:rPr lang="en-US" sz="2600" dirty="0" smtClean="0"/>
              <a:t>scored and ranked based on grant criteria.</a:t>
            </a:r>
            <a:endParaRPr lang="en-US" sz="2600" dirty="0"/>
          </a:p>
          <a:p>
            <a:pPr>
              <a:buNone/>
            </a:pPr>
            <a:endParaRPr lang="en-US" sz="1800" dirty="0"/>
          </a:p>
          <a:p>
            <a:pPr>
              <a:buFont typeface="Wingdings" pitchFamily="2" charset="2"/>
              <a:buChar char="§"/>
            </a:pPr>
            <a:r>
              <a:rPr lang="en-US" sz="2600" dirty="0"/>
              <a:t>Review past </a:t>
            </a:r>
            <a:r>
              <a:rPr lang="en-US" sz="2600" dirty="0" smtClean="0"/>
              <a:t>project proposals and reviewer comments. </a:t>
            </a:r>
            <a:endParaRPr lang="en-US" sz="2600" dirty="0"/>
          </a:p>
          <a:p>
            <a:pPr marL="0" indent="0">
              <a:buNone/>
            </a:pPr>
            <a:endParaRPr lang="en-US" sz="1800" dirty="0"/>
          </a:p>
          <a:p>
            <a:pPr>
              <a:buFont typeface="Wingdings" pitchFamily="2" charset="2"/>
              <a:buChar char="§"/>
            </a:pPr>
            <a:r>
              <a:rPr lang="en-US" sz="2600" dirty="0"/>
              <a:t>Questions: Contact </a:t>
            </a:r>
            <a:r>
              <a:rPr lang="en-US" sz="2600" dirty="0" smtClean="0"/>
              <a:t>Mike Vollmer</a:t>
            </a:r>
            <a:r>
              <a:rPr lang="en-US" sz="2600" dirty="0" smtClean="0"/>
              <a:t>, </a:t>
            </a:r>
            <a:r>
              <a:rPr lang="en-US" sz="2600" dirty="0" smtClean="0">
                <a:hlinkClick r:id="rId4"/>
              </a:rPr>
              <a:t>mvollmer@forestry.nv.gov</a:t>
            </a:r>
            <a:r>
              <a:rPr lang="en-US" sz="2600" dirty="0" smtClean="0"/>
              <a:t> </a:t>
            </a:r>
            <a:r>
              <a:rPr lang="en-US" sz="2600" dirty="0"/>
              <a:t>or </a:t>
            </a:r>
            <a:r>
              <a:rPr lang="en-US" sz="2600" dirty="0" smtClean="0"/>
              <a:t>775-684-2530.</a:t>
            </a:r>
            <a:endParaRPr lang="en-US" sz="2600" dirty="0"/>
          </a:p>
          <a:p>
            <a:pPr>
              <a:buNone/>
            </a:pPr>
            <a:endParaRPr lang="en-US" dirty="0" smtClean="0"/>
          </a:p>
          <a:p>
            <a:pPr>
              <a:buFont typeface="Wingdings" pitchFamily="2" charset="2"/>
              <a:buChar char="§"/>
            </a:pPr>
            <a:endParaRPr lang="en-US" dirty="0" smtClean="0"/>
          </a:p>
          <a:p>
            <a:pPr>
              <a:buNone/>
            </a:pPr>
            <a:endParaRPr lang="en-US" dirty="0" smtClean="0"/>
          </a:p>
          <a:p>
            <a:pPr>
              <a:buNone/>
            </a:pPr>
            <a:endParaRPr lang="en-US" dirty="0" smtClean="0"/>
          </a:p>
          <a:p>
            <a:pPr lvl="1"/>
            <a:endParaRPr lang="en-US" dirty="0"/>
          </a:p>
        </p:txBody>
      </p:sp>
    </p:spTree>
    <p:extLst>
      <p:ext uri="{BB962C8B-B14F-4D97-AF65-F5344CB8AC3E}">
        <p14:creationId xmlns:p14="http://schemas.microsoft.com/office/powerpoint/2010/main" val="98219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600200"/>
          </a:xfrm>
        </p:spPr>
        <p:txBody>
          <a:bodyPr>
            <a:noAutofit/>
          </a:bodyPr>
          <a:lstStyle/>
          <a:p>
            <a:r>
              <a:rPr lang="en-US" sz="3500" dirty="0"/>
              <a:t>Western State Fire Managers (WSFM) &amp; Hazardous Fuels-Community Protection (HF-CP)  Grants</a:t>
            </a:r>
          </a:p>
        </p:txBody>
      </p:sp>
      <p:sp>
        <p:nvSpPr>
          <p:cNvPr id="3" name="Content Placeholder 2"/>
          <p:cNvSpPr>
            <a:spLocks noGrp="1"/>
          </p:cNvSpPr>
          <p:nvPr>
            <p:ph idx="1"/>
          </p:nvPr>
        </p:nvSpPr>
        <p:spPr>
          <a:xfrm>
            <a:off x="533400" y="2438400"/>
            <a:ext cx="8229600" cy="3733800"/>
          </a:xfrm>
        </p:spPr>
        <p:txBody>
          <a:bodyPr>
            <a:normAutofit/>
          </a:bodyPr>
          <a:lstStyle/>
          <a:p>
            <a:pPr lvl="0">
              <a:lnSpc>
                <a:spcPct val="150000"/>
              </a:lnSpc>
            </a:pPr>
            <a:r>
              <a:rPr lang="en-US" dirty="0" smtClean="0">
                <a:solidFill>
                  <a:srgbClr val="4F81BD">
                    <a:lumMod val="50000"/>
                  </a:srgbClr>
                </a:solidFill>
                <a:latin typeface="Calibri" pitchFamily="34" charset="0"/>
                <a:ea typeface="Calibri" pitchFamily="34" charset="0"/>
                <a:cs typeface="Times New Roman" pitchFamily="18" charset="0"/>
              </a:rPr>
              <a:t>WSFM and HF-CP Program grants-modify fire behavior, protect life and property</a:t>
            </a:r>
          </a:p>
          <a:p>
            <a:pPr>
              <a:lnSpc>
                <a:spcPct val="150000"/>
              </a:lnSpc>
            </a:pPr>
            <a:r>
              <a:rPr lang="en-US" dirty="0" smtClean="0">
                <a:solidFill>
                  <a:schemeClr val="accent1">
                    <a:lumMod val="50000"/>
                  </a:schemeClr>
                </a:solidFill>
                <a:latin typeface="Calibri" pitchFamily="34" charset="0"/>
                <a:ea typeface="Calibri" pitchFamily="34" charset="0"/>
                <a:cs typeface="Times New Roman" pitchFamily="18" charset="0"/>
              </a:rPr>
              <a:t>NDF can submit 10 WSFM Grants</a:t>
            </a:r>
          </a:p>
          <a:p>
            <a:pPr>
              <a:lnSpc>
                <a:spcPct val="150000"/>
              </a:lnSpc>
            </a:pPr>
            <a:r>
              <a:rPr lang="en-US" dirty="0">
                <a:solidFill>
                  <a:schemeClr val="accent1">
                    <a:lumMod val="50000"/>
                  </a:schemeClr>
                </a:solidFill>
                <a:latin typeface="Calibri" pitchFamily="34" charset="0"/>
                <a:ea typeface="Calibri" pitchFamily="34" charset="0"/>
                <a:cs typeface="Times New Roman" pitchFamily="18" charset="0"/>
              </a:rPr>
              <a:t>NDF can submit </a:t>
            </a:r>
            <a:r>
              <a:rPr lang="en-US" dirty="0" smtClean="0">
                <a:solidFill>
                  <a:schemeClr val="accent1">
                    <a:lumMod val="50000"/>
                  </a:schemeClr>
                </a:solidFill>
                <a:latin typeface="Calibri" pitchFamily="34" charset="0"/>
                <a:ea typeface="Calibri" pitchFamily="34" charset="0"/>
                <a:cs typeface="Times New Roman" pitchFamily="18" charset="0"/>
              </a:rPr>
              <a:t>3 HF-CP Grants</a:t>
            </a:r>
          </a:p>
          <a:p>
            <a:pPr lvl="0"/>
            <a:endParaRPr lang="en-US" dirty="0" smtClean="0">
              <a:solidFill>
                <a:srgbClr val="4F81BD">
                  <a:lumMod val="50000"/>
                </a:srgbClr>
              </a:solidFill>
              <a:latin typeface="Calibri" pitchFamily="34" charset="0"/>
              <a:ea typeface="Calibri" pitchFamily="34" charset="0"/>
              <a:cs typeface="Times New Roman" pitchFamily="18" charset="0"/>
            </a:endParaRPr>
          </a:p>
          <a:p>
            <a:pPr lvl="1">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Overview</a:t>
            </a:r>
            <a:endParaRPr lang="en-US" dirty="0">
              <a:solidFill>
                <a:schemeClr val="tx1"/>
              </a:solidFill>
            </a:endParaRPr>
          </a:p>
        </p:txBody>
      </p:sp>
      <p:sp>
        <p:nvSpPr>
          <p:cNvPr id="12" name="Rectangle 11"/>
          <p:cNvSpPr/>
          <p:nvPr/>
        </p:nvSpPr>
        <p:spPr>
          <a:xfrm>
            <a:off x="1371600" y="1752600"/>
            <a:ext cx="6400800" cy="3539430"/>
          </a:xfrm>
          <a:prstGeom prst="rect">
            <a:avLst/>
          </a:prstGeom>
        </p:spPr>
        <p:txBody>
          <a:bodyPr wrap="square">
            <a:spAutoFit/>
          </a:bodyPr>
          <a:lstStyle/>
          <a:p>
            <a:pPr lvl="1" fontAlgn="base">
              <a:spcBef>
                <a:spcPct val="0"/>
              </a:spcBef>
              <a:spcAft>
                <a:spcPct val="0"/>
              </a:spcAft>
            </a:pPr>
            <a:r>
              <a:rPr lang="en-US" sz="2800" dirty="0">
                <a:latin typeface="Calibri" pitchFamily="34" charset="0"/>
                <a:ea typeface="Calibri" pitchFamily="34" charset="0"/>
                <a:cs typeface="Times New Roman" pitchFamily="18" charset="0"/>
              </a:rPr>
              <a:t>Fund source – USDA Forest Service </a:t>
            </a:r>
          </a:p>
          <a:p>
            <a:pPr lvl="1" fontAlgn="base">
              <a:spcBef>
                <a:spcPct val="0"/>
              </a:spcBef>
              <a:spcAft>
                <a:spcPct val="0"/>
              </a:spcAft>
            </a:pPr>
            <a:endParaRPr lang="en-US" sz="2800" dirty="0">
              <a:latin typeface="Calibri" pitchFamily="34" charset="0"/>
              <a:ea typeface="Calibri" pitchFamily="34" charset="0"/>
              <a:cs typeface="Times New Roman" pitchFamily="18" charset="0"/>
            </a:endParaRPr>
          </a:p>
          <a:p>
            <a:pPr lvl="1" fontAlgn="base">
              <a:spcBef>
                <a:spcPct val="0"/>
              </a:spcBef>
              <a:spcAft>
                <a:spcPct val="0"/>
              </a:spcAft>
            </a:pPr>
            <a:r>
              <a:rPr lang="en-US" sz="2800" dirty="0">
                <a:latin typeface="Calibri" pitchFamily="34" charset="0"/>
                <a:ea typeface="Calibri" pitchFamily="34" charset="0"/>
                <a:cs typeface="Times New Roman" pitchFamily="18" charset="0"/>
              </a:rPr>
              <a:t>17 western states compete for the grant funds</a:t>
            </a:r>
          </a:p>
          <a:p>
            <a:pPr lvl="1" fontAlgn="base">
              <a:spcBef>
                <a:spcPct val="0"/>
              </a:spcBef>
              <a:spcAft>
                <a:spcPct val="0"/>
              </a:spcAft>
            </a:pPr>
            <a:r>
              <a:rPr lang="en-US" sz="2800" dirty="0">
                <a:latin typeface="Calibri" pitchFamily="34" charset="0"/>
                <a:ea typeface="Calibri" pitchFamily="34" charset="0"/>
                <a:cs typeface="Times New Roman" pitchFamily="18" charset="0"/>
              </a:rPr>
              <a:t>	</a:t>
            </a:r>
          </a:p>
          <a:p>
            <a:pPr lvl="1" fontAlgn="base">
              <a:spcBef>
                <a:spcPct val="0"/>
              </a:spcBef>
              <a:spcAft>
                <a:spcPct val="0"/>
              </a:spcAft>
            </a:pPr>
            <a:r>
              <a:rPr lang="en-US" sz="2800" dirty="0">
                <a:latin typeface="Calibri" pitchFamily="34" charset="0"/>
                <a:ea typeface="Calibri" pitchFamily="34" charset="0"/>
                <a:cs typeface="Times New Roman" pitchFamily="18" charset="0"/>
              </a:rPr>
              <a:t>NDF solicits proposals from partners</a:t>
            </a:r>
          </a:p>
          <a:p>
            <a:pPr lvl="1" fontAlgn="base">
              <a:spcBef>
                <a:spcPct val="0"/>
              </a:spcBef>
              <a:spcAft>
                <a:spcPct val="0"/>
              </a:spcAft>
              <a:buFont typeface="Wingdings" pitchFamily="2" charset="2"/>
              <a:buChar char="Ø"/>
            </a:pPr>
            <a:endParaRPr lang="en-US" sz="2800" dirty="0">
              <a:latin typeface="Calibri" pitchFamily="34" charset="0"/>
              <a:ea typeface="Calibri" pitchFamily="34" charset="0"/>
              <a:cs typeface="Times New Roman" pitchFamily="18" charset="0"/>
            </a:endParaRPr>
          </a:p>
          <a:p>
            <a:pPr lvl="1" fontAlgn="base">
              <a:spcBef>
                <a:spcPct val="0"/>
              </a:spcBef>
              <a:spcAft>
                <a:spcPct val="0"/>
              </a:spcAft>
            </a:pPr>
            <a:r>
              <a:rPr lang="en-US" sz="2800" dirty="0">
                <a:latin typeface="Calibri" pitchFamily="34" charset="0"/>
                <a:ea typeface="Calibri" pitchFamily="34" charset="0"/>
                <a:cs typeface="Times New Roman" pitchFamily="18" charset="0"/>
              </a:rPr>
              <a:t>NDF is the final applicant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ning Strike.jpg"/>
          <p:cNvPicPr>
            <a:picLocks noChangeAspect="1"/>
          </p:cNvPicPr>
          <p:nvPr/>
        </p:nvPicPr>
        <p:blipFill>
          <a:blip r:embed="rId3" cstate="print">
            <a:lum bright="35000" contrast="-10000"/>
          </a:blip>
          <a:stretch>
            <a:fillRect/>
          </a:stretch>
        </p:blipFill>
        <p:spPr>
          <a:xfrm>
            <a:off x="0" y="0"/>
            <a:ext cx="9144000" cy="6858000"/>
          </a:xfrm>
          <a:prstGeom prst="rect">
            <a:avLst/>
          </a:prstGeom>
        </p:spPr>
      </p:pic>
      <p:sp>
        <p:nvSpPr>
          <p:cNvPr id="2" name="Title 1"/>
          <p:cNvSpPr>
            <a:spLocks noGrp="1"/>
          </p:cNvSpPr>
          <p:nvPr>
            <p:ph type="ctrTitle"/>
          </p:nvPr>
        </p:nvSpPr>
        <p:spPr>
          <a:xfrm>
            <a:off x="685800" y="3"/>
            <a:ext cx="7772400" cy="1142999"/>
          </a:xfrm>
        </p:spPr>
        <p:txBody>
          <a:bodyPr>
            <a:normAutofit/>
          </a:bodyPr>
          <a:lstStyle/>
          <a:p>
            <a:r>
              <a:rPr lang="en-US" b="1" dirty="0" smtClean="0"/>
              <a:t>Fire Grant Criteria</a:t>
            </a:r>
            <a:endParaRPr lang="en-US" b="1" dirty="0"/>
          </a:p>
        </p:txBody>
      </p:sp>
      <p:sp>
        <p:nvSpPr>
          <p:cNvPr id="3" name="Subtitle 2"/>
          <p:cNvSpPr>
            <a:spLocks noGrp="1"/>
          </p:cNvSpPr>
          <p:nvPr>
            <p:ph type="subTitle" idx="1"/>
          </p:nvPr>
        </p:nvSpPr>
        <p:spPr>
          <a:xfrm>
            <a:off x="1371600" y="1000265"/>
            <a:ext cx="6400800" cy="609600"/>
          </a:xfrm>
        </p:spPr>
        <p:txBody>
          <a:bodyPr/>
          <a:lstStyle/>
          <a:p>
            <a:r>
              <a:rPr lang="en-US" dirty="0" smtClean="0"/>
              <a:t>Criteria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2165450"/>
              </p:ext>
            </p:extLst>
          </p:nvPr>
        </p:nvGraphicFramePr>
        <p:xfrm>
          <a:off x="905107" y="1410774"/>
          <a:ext cx="7315200" cy="476091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929931">
                <a:tc>
                  <a:txBody>
                    <a:bodyPr/>
                    <a:lstStyle/>
                    <a:p>
                      <a:pPr algn="ctr"/>
                      <a:r>
                        <a:rPr lang="en-US" sz="2400" dirty="0" smtClean="0"/>
                        <a:t>Hazardous</a:t>
                      </a:r>
                      <a:r>
                        <a:rPr lang="en-US" sz="2400" baseline="0" dirty="0" smtClean="0"/>
                        <a:t> Fuels -</a:t>
                      </a:r>
                      <a:r>
                        <a:rPr lang="en-US" sz="2400" dirty="0" smtClean="0"/>
                        <a:t>Community Protection (HF-CP)*</a:t>
                      </a:r>
                      <a:endParaRPr lang="en-US" sz="2400" dirty="0"/>
                    </a:p>
                  </a:txBody>
                  <a:tcPr anchor="ctr"/>
                </a:tc>
                <a:tc>
                  <a:txBody>
                    <a:bodyPr/>
                    <a:lstStyle/>
                    <a:p>
                      <a:pPr algn="ctr"/>
                      <a:r>
                        <a:rPr lang="en-US" sz="2400" dirty="0" smtClean="0"/>
                        <a:t>Western States Fire Managers (WSFM)*</a:t>
                      </a:r>
                      <a:endParaRPr lang="en-US" sz="2400" dirty="0"/>
                    </a:p>
                  </a:txBody>
                  <a:tcPr/>
                </a:tc>
                <a:extLst>
                  <a:ext uri="{0D108BD9-81ED-4DB2-BD59-A6C34878D82A}">
                    <a16:rowId xmlns:a16="http://schemas.microsoft.com/office/drawing/2014/main" val="10000"/>
                  </a:ext>
                </a:extLst>
              </a:tr>
              <a:tr h="682546">
                <a:tc>
                  <a:txBody>
                    <a:bodyPr/>
                    <a:lstStyle/>
                    <a:p>
                      <a:r>
                        <a:rPr lang="en-US" dirty="0" smtClean="0"/>
                        <a:t>Project </a:t>
                      </a:r>
                      <a:r>
                        <a:rPr lang="en-US" b="1" dirty="0" smtClean="0"/>
                        <a:t>MUST</a:t>
                      </a:r>
                      <a:r>
                        <a:rPr lang="en-US" baseline="0" dirty="0" smtClean="0"/>
                        <a:t> be in CWPP as a priority project</a:t>
                      </a:r>
                      <a:endParaRPr lang="en-US" dirty="0"/>
                    </a:p>
                  </a:txBody>
                  <a:tcPr/>
                </a:tc>
                <a:tc>
                  <a:txBody>
                    <a:bodyPr/>
                    <a:lstStyle/>
                    <a:p>
                      <a:r>
                        <a:rPr lang="en-US" dirty="0" smtClean="0"/>
                        <a:t>Project </a:t>
                      </a:r>
                      <a:r>
                        <a:rPr lang="en-US" b="1" dirty="0" smtClean="0"/>
                        <a:t>MUST</a:t>
                      </a:r>
                      <a:r>
                        <a:rPr lang="en-US" baseline="0" dirty="0" smtClean="0"/>
                        <a:t> be in CWPP or Propose to Complete a CWPP as part of the project</a:t>
                      </a:r>
                      <a:endParaRPr lang="en-US" dirty="0"/>
                    </a:p>
                  </a:txBody>
                  <a:tcPr/>
                </a:tc>
                <a:extLst>
                  <a:ext uri="{0D108BD9-81ED-4DB2-BD59-A6C34878D82A}">
                    <a16:rowId xmlns:a16="http://schemas.microsoft.com/office/drawing/2014/main" val="10001"/>
                  </a:ext>
                </a:extLst>
              </a:tr>
              <a:tr h="920433">
                <a:tc>
                  <a:txBody>
                    <a:bodyPr/>
                    <a:lstStyle/>
                    <a:p>
                      <a:r>
                        <a:rPr lang="en-US" dirty="0" smtClean="0"/>
                        <a:t>Project</a:t>
                      </a:r>
                      <a:r>
                        <a:rPr lang="en-US" baseline="0" dirty="0" smtClean="0"/>
                        <a:t> </a:t>
                      </a:r>
                      <a:r>
                        <a:rPr lang="en-US" b="1" baseline="0" dirty="0" smtClean="0"/>
                        <a:t>MUST</a:t>
                      </a:r>
                      <a:r>
                        <a:rPr lang="en-US" baseline="0" dirty="0" smtClean="0"/>
                        <a:t> be adjacent to recent, current or planned USFS project on USFS lands</a:t>
                      </a:r>
                      <a:endParaRPr lang="en-US" dirty="0"/>
                    </a:p>
                  </a:txBody>
                  <a:tcPr/>
                </a:tc>
                <a:tc>
                  <a:txBody>
                    <a:bodyPr/>
                    <a:lstStyle/>
                    <a:p>
                      <a:r>
                        <a:rPr lang="en-US" dirty="0" smtClean="0"/>
                        <a:t>Project </a:t>
                      </a:r>
                      <a:r>
                        <a:rPr lang="en-US" b="1" dirty="0" smtClean="0"/>
                        <a:t>NOT</a:t>
                      </a:r>
                      <a:r>
                        <a:rPr lang="en-US" baseline="0" dirty="0" smtClean="0"/>
                        <a:t> ownership adjacent specific</a:t>
                      </a:r>
                      <a:endParaRPr lang="en-US" dirty="0"/>
                    </a:p>
                  </a:txBody>
                  <a:tcPr/>
                </a:tc>
                <a:extLst>
                  <a:ext uri="{0D108BD9-81ED-4DB2-BD59-A6C34878D82A}">
                    <a16:rowId xmlns:a16="http://schemas.microsoft.com/office/drawing/2014/main" val="10002"/>
                  </a:ext>
                </a:extLst>
              </a:tr>
              <a:tr h="1033250">
                <a:tc>
                  <a:txBody>
                    <a:bodyPr/>
                    <a:lstStyle/>
                    <a:p>
                      <a:r>
                        <a:rPr lang="en-US" dirty="0" smtClean="0"/>
                        <a:t>Project </a:t>
                      </a:r>
                      <a:r>
                        <a:rPr lang="en-US" baseline="0" dirty="0" smtClean="0"/>
                        <a:t>match of 10% or greater </a:t>
                      </a:r>
                      <a:r>
                        <a:rPr lang="en-US" b="1" baseline="0" dirty="0" smtClean="0"/>
                        <a:t>MUST</a:t>
                      </a:r>
                      <a:r>
                        <a:rPr lang="en-US" baseline="0" dirty="0" smtClean="0"/>
                        <a:t> be provided by the applicant or collaborator. Greater match and leverage will favor the grant. Cash or In-kind is acceptable.</a:t>
                      </a:r>
                      <a:endParaRPr lang="en-US" dirty="0"/>
                    </a:p>
                  </a:txBody>
                  <a:tcPr/>
                </a:tc>
                <a:tc>
                  <a:txBody>
                    <a:bodyPr/>
                    <a:lstStyle/>
                    <a:p>
                      <a:r>
                        <a:rPr lang="en-US" dirty="0" smtClean="0"/>
                        <a:t>Project </a:t>
                      </a:r>
                      <a:r>
                        <a:rPr lang="en-US" baseline="0" dirty="0" smtClean="0"/>
                        <a:t>match of 10% or greater </a:t>
                      </a:r>
                      <a:r>
                        <a:rPr lang="en-US" b="1" baseline="0" dirty="0" smtClean="0"/>
                        <a:t>MUST</a:t>
                      </a:r>
                      <a:r>
                        <a:rPr lang="en-US" baseline="0" dirty="0" smtClean="0"/>
                        <a:t> be provided by the applicant or collaborator. Greater match and leverage will favor the grant. Cash or In-kind is acceptable.</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914400" y="6248400"/>
            <a:ext cx="6477000" cy="307777"/>
          </a:xfrm>
          <a:prstGeom prst="rect">
            <a:avLst/>
          </a:prstGeom>
          <a:noFill/>
        </p:spPr>
        <p:txBody>
          <a:bodyPr wrap="square" rtlCol="0">
            <a:spAutoFit/>
          </a:bodyPr>
          <a:lstStyle/>
          <a:p>
            <a:r>
              <a:rPr lang="en-US" sz="1400" b="1" dirty="0">
                <a:solidFill>
                  <a:schemeClr val="bg1"/>
                </a:solidFill>
              </a:rPr>
              <a:t>* </a:t>
            </a:r>
            <a:r>
              <a:rPr lang="en-US" sz="1400" b="1" i="1" dirty="0">
                <a:solidFill>
                  <a:schemeClr val="bg1"/>
                </a:solidFill>
              </a:rPr>
              <a:t>All grant money is courtesy of the USFS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WHAT IS A WSFM or HF-CP PROJECT?</a:t>
            </a:r>
            <a:endParaRPr lang="en-US" dirty="0"/>
          </a:p>
        </p:txBody>
      </p:sp>
      <p:sp>
        <p:nvSpPr>
          <p:cNvPr id="3" name="Content Placeholder 2"/>
          <p:cNvSpPr>
            <a:spLocks noGrp="1"/>
          </p:cNvSpPr>
          <p:nvPr>
            <p:ph idx="1"/>
          </p:nvPr>
        </p:nvSpPr>
        <p:spPr>
          <a:xfrm>
            <a:off x="914400" y="1066800"/>
            <a:ext cx="8229600" cy="5029200"/>
          </a:xfrm>
        </p:spPr>
        <p:txBody>
          <a:bodyPr>
            <a:normAutofit/>
          </a:bodyPr>
          <a:lstStyle/>
          <a:p>
            <a:pPr lvl="1">
              <a:buNone/>
            </a:pPr>
            <a:r>
              <a:rPr lang="en-US" b="1" dirty="0" smtClean="0"/>
              <a:t>Is pre-determined and pre-defined in a CWPP</a:t>
            </a:r>
          </a:p>
          <a:p>
            <a:pPr lvl="1">
              <a:buNone/>
            </a:pPr>
            <a:r>
              <a:rPr lang="en-US" dirty="0" smtClean="0"/>
              <a:t>EXAMPLES</a:t>
            </a:r>
          </a:p>
          <a:p>
            <a:pPr lvl="1">
              <a:buFont typeface="Wingdings" pitchFamily="2" charset="2"/>
              <a:buChar char="q"/>
            </a:pPr>
            <a:r>
              <a:rPr lang="en-US" dirty="0" smtClean="0"/>
              <a:t>	Fuel Breaks</a:t>
            </a:r>
          </a:p>
          <a:p>
            <a:pPr lvl="2">
              <a:buFont typeface="Wingdings" pitchFamily="2" charset="2"/>
              <a:buChar char="q"/>
            </a:pPr>
            <a:r>
              <a:rPr lang="en-US" dirty="0" smtClean="0"/>
              <a:t>  Shaded</a:t>
            </a:r>
          </a:p>
          <a:p>
            <a:pPr lvl="2">
              <a:buFont typeface="Wingdings" pitchFamily="2" charset="2"/>
              <a:buChar char="q"/>
            </a:pPr>
            <a:r>
              <a:rPr lang="en-US" dirty="0" smtClean="0"/>
              <a:t>  Green Strip</a:t>
            </a:r>
          </a:p>
          <a:p>
            <a:pPr lvl="1">
              <a:buFont typeface="Wingdings" pitchFamily="2" charset="2"/>
              <a:buChar char="q"/>
            </a:pPr>
            <a:r>
              <a:rPr lang="en-US" dirty="0" smtClean="0"/>
              <a:t>	Forest Thinning</a:t>
            </a:r>
          </a:p>
          <a:p>
            <a:pPr lvl="1">
              <a:buFont typeface="Wingdings" pitchFamily="2" charset="2"/>
              <a:buChar char="q"/>
            </a:pPr>
            <a:r>
              <a:rPr lang="en-US" dirty="0" smtClean="0"/>
              <a:t>	Defensible Space</a:t>
            </a:r>
          </a:p>
          <a:p>
            <a:pPr lvl="1">
              <a:buFont typeface="Wingdings" pitchFamily="2" charset="2"/>
              <a:buChar char="q"/>
            </a:pPr>
            <a:r>
              <a:rPr lang="en-US" dirty="0" smtClean="0"/>
              <a:t>	Watershed Protection</a:t>
            </a:r>
          </a:p>
          <a:p>
            <a:pPr lvl="1">
              <a:buFont typeface="Wingdings" pitchFamily="2" charset="2"/>
              <a:buChar char="q"/>
            </a:pPr>
            <a:r>
              <a:rPr lang="en-US" dirty="0" smtClean="0"/>
              <a:t>   Etc.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3"/>
            <a:ext cx="7772400" cy="1066799"/>
          </a:xfrm>
        </p:spPr>
        <p:txBody>
          <a:bodyPr>
            <a:normAutofit/>
          </a:bodyPr>
          <a:lstStyle/>
          <a:p>
            <a:r>
              <a:rPr lang="en-US" sz="4800" b="1" dirty="0"/>
              <a:t>Who Can Apply?</a:t>
            </a:r>
          </a:p>
        </p:txBody>
      </p:sp>
      <p:sp>
        <p:nvSpPr>
          <p:cNvPr id="3" name="Subtitle 2"/>
          <p:cNvSpPr>
            <a:spLocks noGrp="1"/>
          </p:cNvSpPr>
          <p:nvPr>
            <p:ph type="subTitle" idx="1"/>
          </p:nvPr>
        </p:nvSpPr>
        <p:spPr>
          <a:xfrm>
            <a:off x="838200" y="1219200"/>
            <a:ext cx="7620000" cy="5334000"/>
          </a:xfrm>
        </p:spPr>
        <p:txBody>
          <a:bodyPr>
            <a:normAutofit fontScale="92500" lnSpcReduction="10000"/>
          </a:bodyPr>
          <a:lstStyle/>
          <a:p>
            <a:pPr algn="l">
              <a:buFont typeface="Wingdings" pitchFamily="2" charset="2"/>
              <a:buChar char="q"/>
            </a:pPr>
            <a:r>
              <a:rPr lang="en-US" sz="2800" dirty="0">
                <a:solidFill>
                  <a:schemeClr val="tx1"/>
                </a:solidFill>
              </a:rPr>
              <a:t>  </a:t>
            </a:r>
            <a:r>
              <a:rPr lang="en-US" sz="2700" b="1" dirty="0">
                <a:solidFill>
                  <a:schemeClr val="tx1"/>
                </a:solidFill>
              </a:rPr>
              <a:t>Any County with proof the project is identified in a CWPP</a:t>
            </a:r>
          </a:p>
          <a:p>
            <a:pPr algn="l"/>
            <a:endParaRPr lang="en-US" sz="2700" b="1" dirty="0">
              <a:solidFill>
                <a:schemeClr val="tx1"/>
              </a:solidFill>
            </a:endParaRPr>
          </a:p>
          <a:p>
            <a:pPr algn="l">
              <a:buFont typeface="Wingdings" pitchFamily="2" charset="2"/>
              <a:buChar char="q"/>
            </a:pPr>
            <a:r>
              <a:rPr lang="en-US" sz="2700" b="1" dirty="0">
                <a:solidFill>
                  <a:schemeClr val="tx1"/>
                </a:solidFill>
              </a:rPr>
              <a:t> Local or state governments with proof the project is in a CWPP and they have capacity to manage project</a:t>
            </a:r>
          </a:p>
          <a:p>
            <a:pPr algn="l"/>
            <a:endParaRPr lang="en-US" sz="2700" b="1" dirty="0">
              <a:solidFill>
                <a:schemeClr val="tx1"/>
              </a:solidFill>
            </a:endParaRPr>
          </a:p>
          <a:p>
            <a:pPr algn="l">
              <a:buFont typeface="Wingdings" pitchFamily="2" charset="2"/>
              <a:buChar char="q"/>
            </a:pPr>
            <a:r>
              <a:rPr lang="en-US" sz="2700" b="1" dirty="0">
                <a:solidFill>
                  <a:schemeClr val="tx1"/>
                </a:solidFill>
              </a:rPr>
              <a:t>Any accredited non-profit or company with proof the project is in a CWPP and they have capacity to manage project</a:t>
            </a:r>
          </a:p>
          <a:p>
            <a:pPr algn="l"/>
            <a:endParaRPr lang="en-US" sz="2700" b="1" dirty="0">
              <a:solidFill>
                <a:schemeClr val="tx1"/>
              </a:solidFill>
            </a:endParaRPr>
          </a:p>
          <a:p>
            <a:pPr algn="l">
              <a:buFont typeface="Wingdings" pitchFamily="2" charset="2"/>
              <a:buChar char="q"/>
            </a:pPr>
            <a:r>
              <a:rPr lang="en-US" sz="2700" b="1" dirty="0">
                <a:solidFill>
                  <a:schemeClr val="tx1"/>
                </a:solidFill>
              </a:rPr>
              <a:t>Landowners that have private lands where community protection projects specified in CWPP are going to be implemented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 Dollar Restrictions</a:t>
            </a:r>
            <a:endParaRPr lang="en-US" dirty="0"/>
          </a:p>
        </p:txBody>
      </p:sp>
      <p:sp>
        <p:nvSpPr>
          <p:cNvPr id="3" name="Content Placeholder 2"/>
          <p:cNvSpPr>
            <a:spLocks noGrp="1"/>
          </p:cNvSpPr>
          <p:nvPr>
            <p:ph idx="1"/>
          </p:nvPr>
        </p:nvSpPr>
        <p:spPr>
          <a:xfrm>
            <a:off x="914400" y="1143000"/>
            <a:ext cx="8229600" cy="5029200"/>
          </a:xfrm>
        </p:spPr>
        <p:txBody>
          <a:bodyPr>
            <a:normAutofit/>
          </a:bodyPr>
          <a:lstStyle/>
          <a:p>
            <a:endParaRPr lang="en-US" dirty="0" smtClean="0"/>
          </a:p>
          <a:p>
            <a:r>
              <a:rPr lang="en-US" b="1" dirty="0" smtClean="0"/>
              <a:t>WSFM and HF-CP Grants exclude:</a:t>
            </a:r>
          </a:p>
          <a:p>
            <a:pPr lvl="1"/>
            <a:r>
              <a:rPr lang="en-US" b="1" dirty="0" smtClean="0"/>
              <a:t>Individual homeowner defensible space</a:t>
            </a:r>
          </a:p>
          <a:p>
            <a:pPr lvl="1"/>
            <a:r>
              <a:rPr lang="en-US" b="1" dirty="0" smtClean="0"/>
              <a:t>Maintenance on previous federally funded fuels projects</a:t>
            </a:r>
          </a:p>
          <a:p>
            <a:pPr lvl="1"/>
            <a:r>
              <a:rPr lang="en-US" b="1" dirty="0" smtClean="0"/>
              <a:t>Preparedness and suppression capacity building (e.g. purchase of fire department equipment)</a:t>
            </a:r>
          </a:p>
          <a:p>
            <a:pPr lvl="1"/>
            <a:r>
              <a:rPr lang="en-US" b="1" dirty="0" smtClean="0"/>
              <a:t>Small business start-up funding</a:t>
            </a:r>
          </a:p>
          <a:p>
            <a:pPr lvl="1"/>
            <a:r>
              <a:rPr lang="en-US" b="1" dirty="0" smtClean="0"/>
              <a:t>GIS/database development. </a:t>
            </a:r>
          </a:p>
          <a:p>
            <a:pPr>
              <a:buNone/>
            </a:pPr>
            <a:endParaRPr lang="en-US" dirty="0" smtClean="0"/>
          </a:p>
          <a:p>
            <a:pPr lvl="1">
              <a:buNone/>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Comparison</a:t>
            </a:r>
            <a:endParaRPr lang="en-US" b="1" dirty="0"/>
          </a:p>
        </p:txBody>
      </p:sp>
      <p:sp>
        <p:nvSpPr>
          <p:cNvPr id="3" name="Text Placeholder 2"/>
          <p:cNvSpPr>
            <a:spLocks noGrp="1"/>
          </p:cNvSpPr>
          <p:nvPr>
            <p:ph type="body" idx="1"/>
          </p:nvPr>
        </p:nvSpPr>
        <p:spPr>
          <a:xfrm>
            <a:off x="319584" y="1219202"/>
            <a:ext cx="3947616" cy="346075"/>
          </a:xfrm>
        </p:spPr>
        <p:txBody>
          <a:bodyPr>
            <a:noAutofit/>
          </a:bodyPr>
          <a:lstStyle/>
          <a:p>
            <a:pPr algn="ctr"/>
            <a:r>
              <a:rPr lang="en-US" dirty="0" smtClean="0"/>
              <a:t>HF-CP</a:t>
            </a:r>
            <a:endParaRPr lang="en-US" dirty="0"/>
          </a:p>
        </p:txBody>
      </p:sp>
      <p:sp>
        <p:nvSpPr>
          <p:cNvPr id="5" name="Text Placeholder 4"/>
          <p:cNvSpPr>
            <a:spLocks noGrp="1"/>
          </p:cNvSpPr>
          <p:nvPr>
            <p:ph type="body" sz="quarter" idx="3"/>
          </p:nvPr>
        </p:nvSpPr>
        <p:spPr>
          <a:xfrm>
            <a:off x="4648202" y="1143002"/>
            <a:ext cx="4041775" cy="422275"/>
          </a:xfrm>
        </p:spPr>
        <p:txBody>
          <a:bodyPr>
            <a:normAutofit lnSpcReduction="10000"/>
          </a:bodyPr>
          <a:lstStyle/>
          <a:p>
            <a:pPr algn="ctr"/>
            <a:r>
              <a:rPr lang="en-US" dirty="0" smtClean="0"/>
              <a:t>WSFM</a:t>
            </a:r>
            <a:endParaRPr lang="en-US" dirty="0"/>
          </a:p>
        </p:txBody>
      </p:sp>
      <p:pic>
        <p:nvPicPr>
          <p:cNvPr id="8" name="Content Placeholder 7"/>
          <p:cNvPicPr>
            <a:picLocks noGrp="1" noChangeAspect="1"/>
          </p:cNvPicPr>
          <p:nvPr>
            <p:ph sz="half" idx="2"/>
          </p:nvPr>
        </p:nvPicPr>
        <p:blipFill>
          <a:blip r:embed="rId4"/>
          <a:stretch>
            <a:fillRect/>
          </a:stretch>
        </p:blipFill>
        <p:spPr>
          <a:xfrm>
            <a:off x="363118" y="1565277"/>
            <a:ext cx="3775866" cy="4923821"/>
          </a:xfrm>
          <a:prstGeom prst="rect">
            <a:avLst/>
          </a:prstGeom>
        </p:spPr>
      </p:pic>
      <p:pic>
        <p:nvPicPr>
          <p:cNvPr id="6" name="Content Placeholder 5"/>
          <p:cNvPicPr>
            <a:picLocks noGrp="1" noChangeAspect="1"/>
          </p:cNvPicPr>
          <p:nvPr>
            <p:ph sz="quarter" idx="4"/>
          </p:nvPr>
        </p:nvPicPr>
        <p:blipFill>
          <a:blip r:embed="rId5"/>
          <a:stretch>
            <a:fillRect/>
          </a:stretch>
        </p:blipFill>
        <p:spPr>
          <a:xfrm>
            <a:off x="4580559" y="1554480"/>
            <a:ext cx="4276523" cy="4846320"/>
          </a:xfrm>
          <a:prstGeom prst="rect">
            <a:avLst/>
          </a:prstGeom>
        </p:spPr>
      </p:pic>
      <p:sp>
        <p:nvSpPr>
          <p:cNvPr id="16" name="Oval 15"/>
          <p:cNvSpPr/>
          <p:nvPr/>
        </p:nvSpPr>
        <p:spPr>
          <a:xfrm>
            <a:off x="5029200" y="2819400"/>
            <a:ext cx="36576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p:cNvSpPr/>
          <p:nvPr/>
        </p:nvSpPr>
        <p:spPr>
          <a:xfrm>
            <a:off x="384151" y="4979442"/>
            <a:ext cx="3733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7920" y="152400"/>
            <a:ext cx="4156160" cy="639762"/>
          </a:xfrm>
        </p:spPr>
        <p:txBody>
          <a:bodyPr/>
          <a:lstStyle/>
          <a:p>
            <a:pPr algn="ctr"/>
            <a:r>
              <a:rPr lang="en-US" dirty="0" smtClean="0"/>
              <a:t>HF-CP</a:t>
            </a:r>
            <a:endParaRPr lang="en-US" dirty="0"/>
          </a:p>
        </p:txBody>
      </p:sp>
      <p:sp>
        <p:nvSpPr>
          <p:cNvPr id="5" name="Text Placeholder 4"/>
          <p:cNvSpPr>
            <a:spLocks noGrp="1"/>
          </p:cNvSpPr>
          <p:nvPr>
            <p:ph type="body" sz="quarter" idx="3"/>
          </p:nvPr>
        </p:nvSpPr>
        <p:spPr>
          <a:xfrm>
            <a:off x="4648200" y="228600"/>
            <a:ext cx="4291150" cy="639762"/>
          </a:xfrm>
        </p:spPr>
        <p:txBody>
          <a:bodyPr/>
          <a:lstStyle/>
          <a:p>
            <a:pPr algn="ctr"/>
            <a:r>
              <a:rPr lang="en-US" dirty="0" smtClean="0"/>
              <a:t>WSFM</a:t>
            </a:r>
            <a:endParaRPr lang="en-US" dirty="0"/>
          </a:p>
        </p:txBody>
      </p:sp>
      <p:sp>
        <p:nvSpPr>
          <p:cNvPr id="15" name="Oval 14"/>
          <p:cNvSpPr/>
          <p:nvPr/>
        </p:nvSpPr>
        <p:spPr>
          <a:xfrm>
            <a:off x="6400800" y="6248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Content Placeholder 3"/>
          <p:cNvPicPr>
            <a:picLocks noGrp="1" noChangeAspect="1"/>
          </p:cNvPicPr>
          <p:nvPr>
            <p:ph sz="quarter" idx="4"/>
          </p:nvPr>
        </p:nvPicPr>
        <p:blipFill>
          <a:blip r:embed="rId4"/>
          <a:stretch>
            <a:fillRect/>
          </a:stretch>
        </p:blipFill>
        <p:spPr>
          <a:xfrm>
            <a:off x="4572000" y="965498"/>
            <a:ext cx="4367350" cy="5663901"/>
          </a:xfrm>
          <a:prstGeom prst="rect">
            <a:avLst/>
          </a:prstGeom>
        </p:spPr>
      </p:pic>
      <p:sp>
        <p:nvSpPr>
          <p:cNvPr id="12" name="Oval 11"/>
          <p:cNvSpPr/>
          <p:nvPr/>
        </p:nvSpPr>
        <p:spPr>
          <a:xfrm>
            <a:off x="4926875" y="1143000"/>
            <a:ext cx="3733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Content Placeholder 7"/>
          <p:cNvPicPr>
            <a:picLocks noGrp="1" noChangeAspect="1"/>
          </p:cNvPicPr>
          <p:nvPr>
            <p:ph sz="half" idx="2"/>
          </p:nvPr>
        </p:nvPicPr>
        <p:blipFill>
          <a:blip r:embed="rId5"/>
          <a:stretch>
            <a:fillRect/>
          </a:stretch>
        </p:blipFill>
        <p:spPr>
          <a:xfrm>
            <a:off x="246662" y="965498"/>
            <a:ext cx="4156160" cy="5650454"/>
          </a:xfrm>
          <a:prstGeom prst="rect">
            <a:avLst/>
          </a:prstGeom>
        </p:spPr>
      </p:pic>
      <p:sp>
        <p:nvSpPr>
          <p:cNvPr id="11" name="Oval 10"/>
          <p:cNvSpPr/>
          <p:nvPr/>
        </p:nvSpPr>
        <p:spPr>
          <a:xfrm>
            <a:off x="521425" y="1143000"/>
            <a:ext cx="35814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2057400" y="6324600"/>
            <a:ext cx="509450" cy="282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4040188" cy="639762"/>
          </a:xfrm>
        </p:spPr>
        <p:txBody>
          <a:bodyPr/>
          <a:lstStyle/>
          <a:p>
            <a:pPr algn="ctr"/>
            <a:r>
              <a:rPr lang="en-US" dirty="0" smtClean="0"/>
              <a:t>HF-CP</a:t>
            </a:r>
            <a:endParaRPr lang="en-US" dirty="0"/>
          </a:p>
        </p:txBody>
      </p:sp>
      <p:sp>
        <p:nvSpPr>
          <p:cNvPr id="5" name="Text Placeholder 4"/>
          <p:cNvSpPr>
            <a:spLocks noGrp="1"/>
          </p:cNvSpPr>
          <p:nvPr>
            <p:ph type="body" sz="quarter" idx="3"/>
          </p:nvPr>
        </p:nvSpPr>
        <p:spPr>
          <a:xfrm>
            <a:off x="4572002" y="228600"/>
            <a:ext cx="4041775" cy="639762"/>
          </a:xfrm>
        </p:spPr>
        <p:txBody>
          <a:bodyPr/>
          <a:lstStyle/>
          <a:p>
            <a:pPr algn="ctr"/>
            <a:r>
              <a:rPr lang="en-US" dirty="0" smtClean="0"/>
              <a:t>WSFM</a:t>
            </a:r>
            <a:endParaRPr lang="en-US" dirty="0"/>
          </a:p>
        </p:txBody>
      </p:sp>
      <p:pic>
        <p:nvPicPr>
          <p:cNvPr id="4" name="Content Placeholder 3"/>
          <p:cNvPicPr>
            <a:picLocks noGrp="1" noChangeAspect="1"/>
          </p:cNvPicPr>
          <p:nvPr>
            <p:ph sz="half" idx="2"/>
          </p:nvPr>
        </p:nvPicPr>
        <p:blipFill>
          <a:blip r:embed="rId4"/>
          <a:stretch>
            <a:fillRect/>
          </a:stretch>
        </p:blipFill>
        <p:spPr>
          <a:xfrm>
            <a:off x="247426" y="914400"/>
            <a:ext cx="4095974" cy="5567403"/>
          </a:xfrm>
          <a:prstGeom prst="rect">
            <a:avLst/>
          </a:prstGeom>
        </p:spPr>
      </p:pic>
      <p:sp>
        <p:nvSpPr>
          <p:cNvPr id="16" name="Oval 15"/>
          <p:cNvSpPr/>
          <p:nvPr/>
        </p:nvSpPr>
        <p:spPr>
          <a:xfrm>
            <a:off x="422238" y="2971800"/>
            <a:ext cx="3657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p:cNvSpPr/>
          <p:nvPr/>
        </p:nvSpPr>
        <p:spPr>
          <a:xfrm>
            <a:off x="346038" y="5395856"/>
            <a:ext cx="3810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2028713" y="6245711"/>
            <a:ext cx="533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Content Placeholder 7"/>
          <p:cNvPicPr>
            <a:picLocks noGrp="1" noChangeAspect="1"/>
          </p:cNvPicPr>
          <p:nvPr>
            <p:ph sz="quarter" idx="4"/>
          </p:nvPr>
        </p:nvPicPr>
        <p:blipFill>
          <a:blip r:embed="rId5"/>
          <a:stretch>
            <a:fillRect/>
          </a:stretch>
        </p:blipFill>
        <p:spPr>
          <a:xfrm>
            <a:off x="4590828" y="914400"/>
            <a:ext cx="4321156" cy="5567403"/>
          </a:xfrm>
          <a:prstGeom prst="rect">
            <a:avLst/>
          </a:prstGeom>
        </p:spPr>
      </p:pic>
      <p:sp>
        <p:nvSpPr>
          <p:cNvPr id="17" name="Oval 16"/>
          <p:cNvSpPr/>
          <p:nvPr/>
        </p:nvSpPr>
        <p:spPr>
          <a:xfrm>
            <a:off x="4859358" y="2863327"/>
            <a:ext cx="37338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0-ppt_w/2"/>
                                          </p:val>
                                        </p:tav>
                                      </p:tavLst>
                                    </p:anim>
                                    <p:anim calcmode="lin" valueType="num">
                                      <p:cBhvr additive="base">
                                        <p:cTn id="13" dur="500"/>
                                        <p:tgtEl>
                                          <p:spTgt spid="16"/>
                                        </p:tgtEl>
                                        <p:attrNameLst>
                                          <p:attrName>ppt_y</p:attrName>
                                        </p:attrNameLst>
                                      </p:cBhvr>
                                      <p:tavLst>
                                        <p:tav tm="0">
                                          <p:val>
                                            <p:strVal val="ppt_y"/>
                                          </p:val>
                                        </p:tav>
                                        <p:tav tm="100000">
                                          <p:val>
                                            <p:strVal val="ppt_y"/>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4114482" cy="639762"/>
          </a:xfrm>
        </p:spPr>
        <p:txBody>
          <a:bodyPr/>
          <a:lstStyle/>
          <a:p>
            <a:pPr algn="ctr"/>
            <a:r>
              <a:rPr lang="en-US" dirty="0" smtClean="0"/>
              <a:t>HF-CP</a:t>
            </a:r>
            <a:endParaRPr lang="en-US" dirty="0"/>
          </a:p>
        </p:txBody>
      </p:sp>
      <p:sp>
        <p:nvSpPr>
          <p:cNvPr id="5" name="Text Placeholder 4"/>
          <p:cNvSpPr>
            <a:spLocks noGrp="1"/>
          </p:cNvSpPr>
          <p:nvPr>
            <p:ph type="body" sz="quarter" idx="3"/>
          </p:nvPr>
        </p:nvSpPr>
        <p:spPr>
          <a:xfrm>
            <a:off x="4573588" y="152400"/>
            <a:ext cx="4343732" cy="639762"/>
          </a:xfrm>
        </p:spPr>
        <p:txBody>
          <a:bodyPr/>
          <a:lstStyle/>
          <a:p>
            <a:pPr algn="ctr"/>
            <a:r>
              <a:rPr lang="en-US" dirty="0" smtClean="0"/>
              <a:t>WSFM</a:t>
            </a:r>
            <a:endParaRPr lang="en-US" dirty="0"/>
          </a:p>
        </p:txBody>
      </p:sp>
      <p:sp>
        <p:nvSpPr>
          <p:cNvPr id="13" name="Oval 12"/>
          <p:cNvSpPr/>
          <p:nvPr/>
        </p:nvSpPr>
        <p:spPr>
          <a:xfrm>
            <a:off x="2286000" y="6096000"/>
            <a:ext cx="4572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Content Placeholder 8"/>
          <p:cNvPicPr>
            <a:picLocks noGrp="1" noChangeAspect="1"/>
          </p:cNvPicPr>
          <p:nvPr>
            <p:ph sz="quarter" idx="4"/>
          </p:nvPr>
        </p:nvPicPr>
        <p:blipFill>
          <a:blip r:embed="rId4"/>
          <a:stretch>
            <a:fillRect/>
          </a:stretch>
        </p:blipFill>
        <p:spPr>
          <a:xfrm>
            <a:off x="4553866" y="990600"/>
            <a:ext cx="4363454" cy="5593031"/>
          </a:xfrm>
          <a:prstGeom prst="rect">
            <a:avLst/>
          </a:prstGeom>
        </p:spPr>
      </p:pic>
      <p:sp>
        <p:nvSpPr>
          <p:cNvPr id="16" name="Oval 15"/>
          <p:cNvSpPr/>
          <p:nvPr/>
        </p:nvSpPr>
        <p:spPr>
          <a:xfrm>
            <a:off x="4940937" y="3657600"/>
            <a:ext cx="3733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Content Placeholder 3"/>
          <p:cNvPicPr>
            <a:picLocks noGrp="1" noChangeAspect="1"/>
          </p:cNvPicPr>
          <p:nvPr>
            <p:ph sz="half" idx="2"/>
          </p:nvPr>
        </p:nvPicPr>
        <p:blipFill>
          <a:blip r:embed="rId5"/>
          <a:stretch>
            <a:fillRect/>
          </a:stretch>
        </p:blipFill>
        <p:spPr>
          <a:xfrm>
            <a:off x="304800" y="990600"/>
            <a:ext cx="4114482" cy="559303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82000"/>
          </a:blip>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67780" cy="639762"/>
          </a:xfrm>
        </p:spPr>
        <p:txBody>
          <a:bodyPr/>
          <a:lstStyle/>
          <a:p>
            <a:pPr algn="ctr"/>
            <a:r>
              <a:rPr lang="en-US" dirty="0" smtClean="0"/>
              <a:t>HF-CP</a:t>
            </a:r>
            <a:endParaRPr lang="en-US" dirty="0"/>
          </a:p>
        </p:txBody>
      </p:sp>
      <p:sp>
        <p:nvSpPr>
          <p:cNvPr id="5" name="Text Placeholder 4"/>
          <p:cNvSpPr>
            <a:spLocks noGrp="1"/>
          </p:cNvSpPr>
          <p:nvPr>
            <p:ph type="body" sz="quarter" idx="3"/>
          </p:nvPr>
        </p:nvSpPr>
        <p:spPr>
          <a:xfrm>
            <a:off x="4572002" y="152400"/>
            <a:ext cx="4237243" cy="639762"/>
          </a:xfrm>
        </p:spPr>
        <p:txBody>
          <a:bodyPr/>
          <a:lstStyle/>
          <a:p>
            <a:pPr algn="ctr"/>
            <a:r>
              <a:rPr lang="en-US" dirty="0" smtClean="0"/>
              <a:t>WSFM</a:t>
            </a:r>
            <a:endParaRPr lang="en-US" dirty="0"/>
          </a:p>
        </p:txBody>
      </p:sp>
      <p:pic>
        <p:nvPicPr>
          <p:cNvPr id="4" name="Content Placeholder 3"/>
          <p:cNvPicPr>
            <a:picLocks noGrp="1" noChangeAspect="1"/>
          </p:cNvPicPr>
          <p:nvPr>
            <p:ph sz="quarter" idx="4"/>
          </p:nvPr>
        </p:nvPicPr>
        <p:blipFill>
          <a:blip r:embed="rId4"/>
          <a:stretch>
            <a:fillRect/>
          </a:stretch>
        </p:blipFill>
        <p:spPr>
          <a:xfrm>
            <a:off x="4572002" y="1063014"/>
            <a:ext cx="4237243" cy="5577840"/>
          </a:xfrm>
          <a:prstGeom prst="rect">
            <a:avLst/>
          </a:prstGeom>
        </p:spPr>
      </p:pic>
      <p:pic>
        <p:nvPicPr>
          <p:cNvPr id="11" name="Content Placeholder 10"/>
          <p:cNvPicPr>
            <a:picLocks noGrp="1" noChangeAspect="1"/>
          </p:cNvPicPr>
          <p:nvPr>
            <p:ph sz="half" idx="2"/>
          </p:nvPr>
        </p:nvPicPr>
        <p:blipFill>
          <a:blip r:embed="rId5"/>
          <a:stretch>
            <a:fillRect/>
          </a:stretch>
        </p:blipFill>
        <p:spPr>
          <a:xfrm>
            <a:off x="228600" y="1034976"/>
            <a:ext cx="4167780" cy="556912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987552"/>
          </a:xfrm>
        </p:spPr>
        <p:txBody>
          <a:bodyPr>
            <a:normAutofit fontScale="90000"/>
          </a:bodyPr>
          <a:lstStyle/>
          <a:p>
            <a:pPr lvl="0"/>
            <a:r>
              <a:rPr lang="en-US" sz="3100" dirty="0">
                <a:latin typeface="Arial" pitchFamily="34" charset="0"/>
                <a:cs typeface="Arial" pitchFamily="34" charset="0"/>
              </a:rPr>
              <a:t/>
            </a:r>
            <a:br>
              <a:rPr lang="en-US" sz="3100" dirty="0">
                <a:latin typeface="Arial" pitchFamily="34" charset="0"/>
                <a:cs typeface="Arial" pitchFamily="34" charset="0"/>
              </a:rPr>
            </a:br>
            <a:r>
              <a:rPr lang="en-US" sz="3100" dirty="0">
                <a:latin typeface="Arial" pitchFamily="34" charset="0"/>
                <a:cs typeface="Arial" pitchFamily="34" charset="0"/>
              </a:rPr>
              <a:t/>
            </a:r>
            <a:br>
              <a:rPr lang="en-US" sz="3100" dirty="0">
                <a:latin typeface="Arial" pitchFamily="34" charset="0"/>
                <a:cs typeface="Arial" pitchFamily="34" charset="0"/>
              </a:rPr>
            </a:br>
            <a:r>
              <a:rPr lang="en-US" sz="3100" dirty="0">
                <a:latin typeface="Arial" pitchFamily="34" charset="0"/>
                <a:cs typeface="Arial" pitchFamily="34" charset="0"/>
              </a:rPr>
              <a:t/>
            </a:r>
            <a:br>
              <a:rPr lang="en-US" sz="3100" dirty="0">
                <a:latin typeface="Arial" pitchFamily="34" charset="0"/>
                <a:cs typeface="Arial" pitchFamily="34" charset="0"/>
              </a:rPr>
            </a:br>
            <a:r>
              <a:rPr lang="en-US" sz="3100" dirty="0">
                <a:solidFill>
                  <a:schemeClr val="tx1"/>
                </a:solidFill>
                <a:latin typeface="Arial" pitchFamily="34" charset="0"/>
                <a:cs typeface="Arial" pitchFamily="34" charset="0"/>
              </a:rPr>
              <a:t>NDF Grants Website:</a:t>
            </a:r>
            <a:r>
              <a:rPr lang="en-US" sz="3100" dirty="0">
                <a:latin typeface="Arial" pitchFamily="34" charset="0"/>
                <a:cs typeface="Arial" pitchFamily="34" charset="0"/>
              </a:rPr>
              <a:t>	</a:t>
            </a: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u="sng" dirty="0" smtClean="0">
                <a:hlinkClick r:id="rId3"/>
              </a:rPr>
              <a:t>http</a:t>
            </a:r>
            <a:r>
              <a:rPr lang="en-US" sz="3100" u="sng" dirty="0">
                <a:hlinkClick r:id="rId3"/>
              </a:rPr>
              <a:t>://</a:t>
            </a:r>
            <a:r>
              <a:rPr lang="en-US" sz="2700" u="sng" dirty="0">
                <a:hlinkClick r:id="rId3"/>
              </a:rPr>
              <a:t>forestry.nv.gov/grants</a:t>
            </a:r>
            <a:r>
              <a:rPr lang="en-US" sz="3100" u="sng" dirty="0">
                <a:hlinkClick r:id="rId3"/>
              </a:rPr>
              <a:t>/</a:t>
            </a:r>
            <a:r>
              <a:rPr lang="en-US" sz="3100" u="sng" dirty="0"/>
              <a:t> </a:t>
            </a:r>
            <a:endParaRPr lang="en-US" dirty="0"/>
          </a:p>
        </p:txBody>
      </p:sp>
      <p:sp>
        <p:nvSpPr>
          <p:cNvPr id="3" name="Content Placeholder 2"/>
          <p:cNvSpPr>
            <a:spLocks noGrp="1"/>
          </p:cNvSpPr>
          <p:nvPr>
            <p:ph sz="quarter" idx="1"/>
          </p:nvPr>
        </p:nvSpPr>
        <p:spPr>
          <a:xfrm>
            <a:off x="320040" y="1447800"/>
            <a:ext cx="8503920" cy="4572000"/>
          </a:xfrm>
        </p:spPr>
        <p:txBody>
          <a:bodyPr>
            <a:normAutofit/>
          </a:bodyPr>
          <a:lstStyle/>
          <a:p>
            <a:pPr marL="342900" indent="-342900"/>
            <a:endParaRPr lang="en-US" sz="2100" dirty="0">
              <a:latin typeface="Arial" pitchFamily="34" charset="0"/>
              <a:cs typeface="Arial" pitchFamily="34" charset="0"/>
            </a:endParaRPr>
          </a:p>
          <a:p>
            <a:pPr marL="342900" indent="-342900" algn="ctr">
              <a:spcBef>
                <a:spcPts val="0"/>
              </a:spcBef>
              <a:buNone/>
            </a:pPr>
            <a:r>
              <a:rPr lang="en-US" sz="2400" b="1" dirty="0" smtClean="0">
                <a:latin typeface="Arial" pitchFamily="34" charset="0"/>
                <a:cs typeface="Arial" pitchFamily="34" charset="0"/>
              </a:rPr>
              <a:t>Grant Contacts:</a:t>
            </a:r>
          </a:p>
          <a:p>
            <a:pPr marL="342900" indent="-342900" algn="ctr">
              <a:spcBef>
                <a:spcPts val="0"/>
              </a:spcBef>
              <a:buNone/>
            </a:pP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a:p>
            <a:pPr marL="342900" indent="-342900" algn="ctr">
              <a:buNone/>
            </a:pPr>
            <a:r>
              <a:rPr lang="en-US" sz="2100" dirty="0">
                <a:latin typeface="Arial" pitchFamily="34" charset="0"/>
                <a:cs typeface="Arial" pitchFamily="34" charset="0"/>
              </a:rPr>
              <a:t>Landscape Scale Restoration </a:t>
            </a:r>
          </a:p>
          <a:p>
            <a:pPr marL="342900" indent="-342900" algn="ctr">
              <a:buNone/>
            </a:pPr>
            <a:r>
              <a:rPr lang="en-US" sz="2100" dirty="0" smtClean="0">
                <a:latin typeface="Arial" pitchFamily="34" charset="0"/>
                <a:cs typeface="Arial" pitchFamily="34" charset="0"/>
              </a:rPr>
              <a:t>Mike Vollmer </a:t>
            </a:r>
            <a:r>
              <a:rPr lang="en-US" sz="2100" dirty="0" smtClean="0">
                <a:latin typeface="Arial" pitchFamily="34" charset="0"/>
                <a:cs typeface="Arial" pitchFamily="34" charset="0"/>
                <a:hlinkClick r:id="rId4"/>
              </a:rPr>
              <a:t>mvollmer@forestry.nv.gov</a:t>
            </a:r>
            <a:r>
              <a:rPr lang="en-US" sz="2100" dirty="0" smtClean="0">
                <a:latin typeface="Arial" pitchFamily="34" charset="0"/>
                <a:cs typeface="Arial" pitchFamily="34" charset="0"/>
              </a:rPr>
              <a:t> </a:t>
            </a:r>
            <a:endParaRPr lang="en-US" sz="2100" dirty="0">
              <a:latin typeface="Arial" pitchFamily="34" charset="0"/>
              <a:cs typeface="Arial" pitchFamily="34" charset="0"/>
            </a:endParaRPr>
          </a:p>
          <a:p>
            <a:pPr marL="342900" indent="-342900" algn="ctr">
              <a:buNone/>
            </a:pPr>
            <a:r>
              <a:rPr lang="en-US" sz="2100" dirty="0">
                <a:latin typeface="Arial" pitchFamily="34" charset="0"/>
                <a:cs typeface="Arial" pitchFamily="34" charset="0"/>
              </a:rPr>
              <a:t>Phone: </a:t>
            </a:r>
            <a:r>
              <a:rPr lang="en-US" sz="2100" dirty="0" smtClean="0">
                <a:latin typeface="Arial" pitchFamily="34" charset="0"/>
                <a:cs typeface="Arial" pitchFamily="34" charset="0"/>
              </a:rPr>
              <a:t>775-684-2530</a:t>
            </a:r>
            <a:endParaRPr lang="en-US" sz="2100" dirty="0">
              <a:latin typeface="Arial" pitchFamily="34" charset="0"/>
              <a:cs typeface="Arial" pitchFamily="34" charset="0"/>
            </a:endParaRPr>
          </a:p>
          <a:p>
            <a:pPr marL="342900" indent="-342900" algn="ctr"/>
            <a:endParaRPr lang="en-US" sz="2100" dirty="0">
              <a:latin typeface="Arial" pitchFamily="34" charset="0"/>
              <a:cs typeface="Arial" pitchFamily="34" charset="0"/>
            </a:endParaRPr>
          </a:p>
          <a:p>
            <a:pPr marL="342900" indent="-342900" algn="ctr"/>
            <a:endParaRPr lang="en-US" sz="2100" dirty="0">
              <a:latin typeface="Arial" pitchFamily="34" charset="0"/>
              <a:cs typeface="Arial" pitchFamily="34" charset="0"/>
            </a:endParaRPr>
          </a:p>
          <a:p>
            <a:pPr marL="342900" indent="-342900" algn="ctr">
              <a:buNone/>
            </a:pPr>
            <a:r>
              <a:rPr lang="en-US" sz="2100" dirty="0">
                <a:latin typeface="Arial" pitchFamily="34" charset="0"/>
                <a:cs typeface="Arial" pitchFamily="34" charset="0"/>
              </a:rPr>
              <a:t>HF-CP and WSFM</a:t>
            </a:r>
          </a:p>
          <a:p>
            <a:pPr marL="342900" indent="-342900" algn="ctr">
              <a:buNone/>
            </a:pPr>
            <a:r>
              <a:rPr lang="en-US" sz="2100" dirty="0" smtClean="0">
                <a:latin typeface="Arial" pitchFamily="34" charset="0"/>
                <a:cs typeface="Arial" pitchFamily="34" charset="0"/>
              </a:rPr>
              <a:t>Mike </a:t>
            </a:r>
            <a:r>
              <a:rPr lang="en-US" sz="2100" dirty="0" smtClean="0">
                <a:latin typeface="Arial" pitchFamily="34" charset="0"/>
                <a:cs typeface="Arial" pitchFamily="34" charset="0"/>
              </a:rPr>
              <a:t>Vollmer </a:t>
            </a:r>
            <a:r>
              <a:rPr lang="en-US" sz="2100" dirty="0" smtClean="0">
                <a:latin typeface="Arial" pitchFamily="34" charset="0"/>
                <a:cs typeface="Arial" pitchFamily="34" charset="0"/>
                <a:hlinkClick r:id="rId4"/>
              </a:rPr>
              <a:t>mvollmer@forestry.nv.gov</a:t>
            </a:r>
            <a:r>
              <a:rPr lang="en-US" sz="2100" dirty="0" smtClean="0">
                <a:latin typeface="Arial" pitchFamily="34" charset="0"/>
                <a:cs typeface="Arial" pitchFamily="34" charset="0"/>
              </a:rPr>
              <a:t> </a:t>
            </a:r>
            <a:endParaRPr lang="en-US" sz="2100" dirty="0">
              <a:latin typeface="Arial" pitchFamily="34" charset="0"/>
              <a:cs typeface="Arial" pitchFamily="34" charset="0"/>
            </a:endParaRPr>
          </a:p>
          <a:p>
            <a:pPr marL="342900" indent="-342900" algn="ctr">
              <a:buNone/>
            </a:pPr>
            <a:r>
              <a:rPr lang="en-US" sz="2100" dirty="0">
                <a:latin typeface="Arial" pitchFamily="34" charset="0"/>
                <a:cs typeface="Arial" pitchFamily="34" charset="0"/>
              </a:rPr>
              <a:t>Phone: </a:t>
            </a:r>
            <a:r>
              <a:rPr lang="en-US" sz="2100" dirty="0" smtClean="0">
                <a:latin typeface="Arial" pitchFamily="34" charset="0"/>
                <a:cs typeface="Arial" pitchFamily="34" charset="0"/>
              </a:rPr>
              <a:t>775-684-2530</a:t>
            </a:r>
            <a:endParaRPr lang="en-US" sz="21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0488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ctr"/>
          <a:lstStyle/>
          <a:p>
            <a:r>
              <a:rPr lang="en-US" dirty="0" smtClean="0">
                <a:solidFill>
                  <a:schemeClr val="tx1"/>
                </a:solidFill>
              </a:rPr>
              <a:t>Process</a:t>
            </a:r>
            <a:endParaRPr lang="en-US" dirty="0">
              <a:solidFill>
                <a:schemeClr val="tx1"/>
              </a:solidFill>
            </a:endParaRPr>
          </a:p>
        </p:txBody>
      </p:sp>
      <p:graphicFrame>
        <p:nvGraphicFramePr>
          <p:cNvPr id="3" name="Diagram 2"/>
          <p:cNvGraphicFramePr/>
          <p:nvPr>
            <p:extLst>
              <p:ext uri="{D42A27DB-BD31-4B8C-83A1-F6EECF244321}">
                <p14:modId xmlns:p14="http://schemas.microsoft.com/office/powerpoint/2010/main" val="3113957168"/>
              </p:ext>
            </p:extLst>
          </p:nvPr>
        </p:nvGraphicFramePr>
        <p:xfrm>
          <a:off x="457200" y="996845"/>
          <a:ext cx="8150352"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Pre-Proposal Application</a:t>
            </a:r>
            <a:endParaRPr lang="en-US" dirty="0">
              <a:solidFill>
                <a:schemeClr val="tx1"/>
              </a:solidFill>
            </a:endParaRPr>
          </a:p>
        </p:txBody>
      </p:sp>
      <p:sp>
        <p:nvSpPr>
          <p:cNvPr id="4" name="TextBox 3"/>
          <p:cNvSpPr txBox="1"/>
          <p:nvPr/>
        </p:nvSpPr>
        <p:spPr>
          <a:xfrm>
            <a:off x="377952" y="1371600"/>
            <a:ext cx="8382000" cy="5016758"/>
          </a:xfrm>
          <a:prstGeom prst="rect">
            <a:avLst/>
          </a:prstGeom>
          <a:noFill/>
        </p:spPr>
        <p:txBody>
          <a:bodyPr wrap="square" rtlCol="0">
            <a:spAutoFit/>
          </a:bodyPr>
          <a:lstStyle/>
          <a:p>
            <a:pPr marL="457200" lvl="0" indent="-457200" fontAlgn="base">
              <a:spcBef>
                <a:spcPts val="1200"/>
              </a:spcBef>
              <a:spcAft>
                <a:spcPct val="0"/>
              </a:spcAft>
              <a:buFont typeface="Arial" panose="020B0604020202020204" pitchFamily="34" charset="0"/>
              <a:buChar char="•"/>
            </a:pPr>
            <a:r>
              <a:rPr lang="en-US" sz="2800" dirty="0">
                <a:latin typeface="Calibri" pitchFamily="34" charset="0"/>
                <a:ea typeface="Calibri" pitchFamily="34" charset="0"/>
                <a:cs typeface="Times New Roman" pitchFamily="18" charset="0"/>
              </a:rPr>
              <a:t>Applicants can request up </a:t>
            </a:r>
            <a:r>
              <a:rPr lang="en-US" sz="2800" dirty="0" smtClean="0">
                <a:latin typeface="Calibri" pitchFamily="34" charset="0"/>
                <a:ea typeface="Calibri" pitchFamily="34" charset="0"/>
                <a:cs typeface="Times New Roman" pitchFamily="18" charset="0"/>
              </a:rPr>
              <a:t>to $</a:t>
            </a:r>
            <a:r>
              <a:rPr lang="en-US" sz="2800" dirty="0">
                <a:latin typeface="Calibri" pitchFamily="34" charset="0"/>
                <a:ea typeface="Calibri" pitchFamily="34" charset="0"/>
                <a:cs typeface="Times New Roman" pitchFamily="18" charset="0"/>
              </a:rPr>
              <a:t>300,000 per </a:t>
            </a:r>
            <a:r>
              <a:rPr lang="en-US" sz="2800" dirty="0" smtClean="0">
                <a:latin typeface="Calibri" pitchFamily="34" charset="0"/>
                <a:ea typeface="Calibri" pitchFamily="34" charset="0"/>
                <a:cs typeface="Times New Roman" pitchFamily="18" charset="0"/>
              </a:rPr>
              <a:t>project proposal.</a:t>
            </a:r>
            <a:endParaRPr lang="en-US" sz="2800" dirty="0">
              <a:latin typeface="Calibri" pitchFamily="34" charset="0"/>
              <a:ea typeface="Calibri" pitchFamily="34" charset="0"/>
              <a:cs typeface="Times New Roman" pitchFamily="18" charset="0"/>
            </a:endParaRPr>
          </a:p>
          <a:p>
            <a:pPr marL="457200" lvl="0" indent="-457200" fontAlgn="base">
              <a:spcBef>
                <a:spcPts val="1200"/>
              </a:spcBef>
              <a:spcAft>
                <a:spcPct val="0"/>
              </a:spcAft>
              <a:buFont typeface="Arial" panose="020B0604020202020204" pitchFamily="34" charset="0"/>
              <a:buChar char="•"/>
            </a:pPr>
            <a:r>
              <a:rPr lang="en-US" sz="2800" dirty="0" smtClean="0">
                <a:latin typeface="Calibri" pitchFamily="34" charset="0"/>
                <a:ea typeface="Calibri" pitchFamily="34" charset="0"/>
                <a:cs typeface="Times New Roman" pitchFamily="18" charset="0"/>
              </a:rPr>
              <a:t>Eligible </a:t>
            </a:r>
            <a:r>
              <a:rPr lang="en-US" sz="2800" dirty="0">
                <a:latin typeface="Calibri" pitchFamily="34" charset="0"/>
                <a:ea typeface="Calibri" pitchFamily="34" charset="0"/>
                <a:cs typeface="Times New Roman" pitchFamily="18" charset="0"/>
              </a:rPr>
              <a:t>applicants include </a:t>
            </a:r>
            <a:r>
              <a:rPr lang="en-US" sz="2800" dirty="0" smtClean="0">
                <a:latin typeface="Calibri" pitchFamily="34" charset="0"/>
                <a:ea typeface="Calibri" pitchFamily="34" charset="0"/>
                <a:cs typeface="Times New Roman" pitchFamily="18" charset="0"/>
              </a:rPr>
              <a:t>other state </a:t>
            </a:r>
            <a:r>
              <a:rPr lang="en-US" sz="2800" dirty="0">
                <a:latin typeface="Calibri" pitchFamily="34" charset="0"/>
                <a:ea typeface="Calibri" pitchFamily="34" charset="0"/>
                <a:cs typeface="Times New Roman" pitchFamily="18" charset="0"/>
              </a:rPr>
              <a:t>and local </a:t>
            </a:r>
            <a:r>
              <a:rPr lang="en-US" sz="2800" dirty="0" smtClean="0">
                <a:latin typeface="Calibri" pitchFamily="34" charset="0"/>
                <a:ea typeface="Calibri" pitchFamily="34" charset="0"/>
                <a:cs typeface="Times New Roman" pitchFamily="18" charset="0"/>
              </a:rPr>
              <a:t>governmental agencies</a:t>
            </a:r>
            <a:r>
              <a:rPr lang="en-US" sz="2800" dirty="0">
                <a:latin typeface="Calibri" pitchFamily="34" charset="0"/>
                <a:ea typeface="Calibri" pitchFamily="34" charset="0"/>
                <a:cs typeface="Times New Roman" pitchFamily="18" charset="0"/>
              </a:rPr>
              <a:t>, tribes, non-profit organizations, </a:t>
            </a:r>
            <a:r>
              <a:rPr lang="en-US" sz="2800" dirty="0" smtClean="0">
                <a:latin typeface="Calibri" pitchFamily="34" charset="0"/>
                <a:ea typeface="Calibri" pitchFamily="34" charset="0"/>
                <a:cs typeface="Times New Roman" pitchFamily="18" charset="0"/>
              </a:rPr>
              <a:t>homeowners </a:t>
            </a:r>
            <a:r>
              <a:rPr lang="en-US" sz="2800" dirty="0">
                <a:latin typeface="Calibri" pitchFamily="34" charset="0"/>
                <a:ea typeface="Calibri" pitchFamily="34" charset="0"/>
                <a:cs typeface="Times New Roman" pitchFamily="18" charset="0"/>
              </a:rPr>
              <a:t>associations</a:t>
            </a:r>
            <a:r>
              <a:rPr lang="en-US" sz="2800" dirty="0" smtClean="0">
                <a:latin typeface="Calibri" pitchFamily="34" charset="0"/>
                <a:ea typeface="Calibri" pitchFamily="34" charset="0"/>
                <a:cs typeface="Times New Roman" pitchFamily="18" charset="0"/>
              </a:rPr>
              <a:t>, owners of large private land tracts </a:t>
            </a:r>
            <a:r>
              <a:rPr lang="en-US" sz="2800" dirty="0">
                <a:latin typeface="Calibri" pitchFamily="34" charset="0"/>
                <a:ea typeface="Calibri" pitchFamily="34" charset="0"/>
                <a:cs typeface="Times New Roman" pitchFamily="18" charset="0"/>
              </a:rPr>
              <a:t>and educational institutions. </a:t>
            </a:r>
          </a:p>
          <a:p>
            <a:pPr marL="457200" lvl="0" indent="-457200" fontAlgn="base">
              <a:spcBef>
                <a:spcPts val="1200"/>
              </a:spcBef>
              <a:spcAft>
                <a:spcPct val="0"/>
              </a:spcAft>
              <a:buFont typeface="Arial" panose="020B0604020202020204" pitchFamily="34" charset="0"/>
              <a:buChar char="•"/>
            </a:pPr>
            <a:r>
              <a:rPr lang="en-US" sz="2800" dirty="0" smtClean="0">
                <a:latin typeface="Calibri" pitchFamily="34" charset="0"/>
              </a:rPr>
              <a:t>Applicant </a:t>
            </a:r>
            <a:r>
              <a:rPr lang="en-US" sz="2800" dirty="0">
                <a:latin typeface="Calibri" pitchFamily="34" charset="0"/>
              </a:rPr>
              <a:t>provides </a:t>
            </a:r>
            <a:r>
              <a:rPr lang="en-US" sz="2800" dirty="0" smtClean="0">
                <a:latin typeface="Calibri" pitchFamily="34" charset="0"/>
              </a:rPr>
              <a:t>1:1 </a:t>
            </a:r>
            <a:r>
              <a:rPr lang="en-US" sz="2800" dirty="0">
                <a:latin typeface="Calibri" pitchFamily="34" charset="0"/>
              </a:rPr>
              <a:t>match </a:t>
            </a:r>
            <a:r>
              <a:rPr lang="en-US" sz="2800" dirty="0" smtClean="0">
                <a:latin typeface="Calibri" pitchFamily="34" charset="0"/>
              </a:rPr>
              <a:t>(LSR</a:t>
            </a:r>
            <a:r>
              <a:rPr lang="en-US" sz="2800" dirty="0">
                <a:latin typeface="Calibri" pitchFamily="34" charset="0"/>
              </a:rPr>
              <a:t>) or ≥10% match (</a:t>
            </a:r>
            <a:r>
              <a:rPr lang="en-US" sz="2800" dirty="0" smtClean="0">
                <a:latin typeface="Calibri" pitchFamily="34" charset="0"/>
              </a:rPr>
              <a:t>HF-CP &amp; WSFM).</a:t>
            </a:r>
            <a:endParaRPr lang="en-US" sz="2800" dirty="0">
              <a:latin typeface="Calibri" pitchFamily="34" charset="0"/>
            </a:endParaRPr>
          </a:p>
          <a:p>
            <a:pPr marL="457200" lvl="0" indent="-457200" fontAlgn="base">
              <a:spcBef>
                <a:spcPts val="1200"/>
              </a:spcBef>
              <a:spcAft>
                <a:spcPct val="0"/>
              </a:spcAft>
              <a:buFont typeface="Arial" panose="020B0604020202020204" pitchFamily="34" charset="0"/>
              <a:buChar char="•"/>
            </a:pPr>
            <a:r>
              <a:rPr lang="en-US" sz="2800" dirty="0" smtClean="0">
                <a:latin typeface="Calibri" pitchFamily="34" charset="0"/>
              </a:rPr>
              <a:t>Funds </a:t>
            </a:r>
            <a:r>
              <a:rPr lang="en-US" sz="2800" dirty="0">
                <a:latin typeface="Calibri" pitchFamily="34" charset="0"/>
              </a:rPr>
              <a:t>cannot be spent on federal </a:t>
            </a:r>
            <a:r>
              <a:rPr lang="en-US" sz="2800" dirty="0" smtClean="0">
                <a:latin typeface="Calibri" pitchFamily="34" charset="0"/>
              </a:rPr>
              <a:t>lands.</a:t>
            </a:r>
            <a:endParaRPr lang="en-US" sz="2800" dirty="0">
              <a:latin typeface="Calibri" pitchFamily="34" charset="0"/>
            </a:endParaRPr>
          </a:p>
          <a:p>
            <a:pPr marL="457200" lvl="0" indent="-457200" fontAlgn="base">
              <a:spcBef>
                <a:spcPts val="1200"/>
              </a:spcBef>
              <a:spcAft>
                <a:spcPct val="0"/>
              </a:spcAft>
              <a:buFont typeface="Arial" panose="020B0604020202020204" pitchFamily="34" charset="0"/>
              <a:buChar char="•"/>
            </a:pPr>
            <a:r>
              <a:rPr lang="en-US" sz="2800" dirty="0" smtClean="0">
                <a:latin typeface="Calibri" pitchFamily="34" charset="0"/>
              </a:rPr>
              <a:t>Financial </a:t>
            </a:r>
            <a:r>
              <a:rPr lang="en-US" sz="2800" dirty="0">
                <a:latin typeface="Calibri" pitchFamily="34" charset="0"/>
              </a:rPr>
              <a:t>or in-kind </a:t>
            </a:r>
            <a:r>
              <a:rPr lang="en-US" sz="2800" dirty="0" smtClean="0">
                <a:latin typeface="Calibri" pitchFamily="34" charset="0"/>
              </a:rPr>
              <a:t>partner </a:t>
            </a:r>
            <a:r>
              <a:rPr lang="en-US" sz="2800" dirty="0">
                <a:latin typeface="Calibri" pitchFamily="34" charset="0"/>
              </a:rPr>
              <a:t>leverage is </a:t>
            </a:r>
            <a:r>
              <a:rPr lang="en-US" sz="2800" dirty="0" smtClean="0">
                <a:latin typeface="Calibri" pitchFamily="34" charset="0"/>
              </a:rPr>
              <a:t>important.</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534400" cy="304797"/>
          </a:xfrm>
        </p:spPr>
        <p:txBody>
          <a:bodyPr>
            <a:noAutofit/>
          </a:bodyPr>
          <a:lstStyle/>
          <a:p>
            <a:r>
              <a:rPr lang="en-US" sz="2400" dirty="0" smtClean="0">
                <a:solidFill>
                  <a:schemeClr val="tx1"/>
                </a:solidFill>
              </a:rPr>
              <a:t>Timeline</a:t>
            </a:r>
            <a:endParaRPr lang="en-US"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98592819"/>
              </p:ext>
            </p:extLst>
          </p:nvPr>
        </p:nvGraphicFramePr>
        <p:xfrm>
          <a:off x="286871" y="460256"/>
          <a:ext cx="8534400" cy="5994135"/>
        </p:xfrm>
        <a:graphic>
          <a:graphicData uri="http://schemas.openxmlformats.org/drawingml/2006/table">
            <a:tbl>
              <a:tblPr/>
              <a:tblGrid>
                <a:gridCol w="2035233">
                  <a:extLst>
                    <a:ext uri="{9D8B030D-6E8A-4147-A177-3AD203B41FA5}">
                      <a16:colId xmlns:a16="http://schemas.microsoft.com/office/drawing/2014/main" val="20000"/>
                    </a:ext>
                  </a:extLst>
                </a:gridCol>
                <a:gridCol w="6499167">
                  <a:extLst>
                    <a:ext uri="{9D8B030D-6E8A-4147-A177-3AD203B41FA5}">
                      <a16:colId xmlns:a16="http://schemas.microsoft.com/office/drawing/2014/main" val="20001"/>
                    </a:ext>
                  </a:extLst>
                </a:gridCol>
              </a:tblGrid>
              <a:tr h="292997">
                <a:tc gridSpan="2">
                  <a:txBody>
                    <a:bodyPr/>
                    <a:lstStyle/>
                    <a:p>
                      <a:pPr marL="0" marR="0" algn="ctr">
                        <a:lnSpc>
                          <a:spcPct val="115000"/>
                        </a:lnSpc>
                        <a:spcBef>
                          <a:spcPts val="0"/>
                        </a:spcBef>
                        <a:spcAft>
                          <a:spcPts val="0"/>
                        </a:spcAft>
                      </a:pPr>
                      <a:r>
                        <a:rPr lang="en-US" sz="1800" b="1" dirty="0" smtClean="0">
                          <a:solidFill>
                            <a:srgbClr val="FFFFFF"/>
                          </a:solidFill>
                          <a:latin typeface="Calibri"/>
                          <a:ea typeface="Times New Roman"/>
                          <a:cs typeface="Times New Roman"/>
                        </a:rPr>
                        <a:t>2020</a:t>
                      </a:r>
                      <a:endParaRPr lang="en-US"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extLst>
                  <a:ext uri="{0D108BD9-81ED-4DB2-BD59-A6C34878D82A}">
                    <a16:rowId xmlns:a16="http://schemas.microsoft.com/office/drawing/2014/main" val="10000"/>
                  </a:ext>
                </a:extLst>
              </a:tr>
              <a:tr h="240613">
                <a:tc>
                  <a:txBody>
                    <a:bodyPr/>
                    <a:lstStyle/>
                    <a:p>
                      <a:pPr marL="0" marR="0" algn="l">
                        <a:lnSpc>
                          <a:spcPct val="100000"/>
                        </a:lnSpc>
                        <a:spcBef>
                          <a:spcPts val="0"/>
                        </a:spcBef>
                        <a:spcAft>
                          <a:spcPts val="0"/>
                        </a:spcAft>
                      </a:pPr>
                      <a:r>
                        <a:rPr lang="en-US" sz="1600" dirty="0" smtClean="0">
                          <a:latin typeface="Calibri"/>
                          <a:ea typeface="Times New Roman"/>
                          <a:cs typeface="Times New Roman"/>
                        </a:rPr>
                        <a:t>1/8/20</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baseline="0" dirty="0" smtClean="0">
                          <a:latin typeface="Calibri"/>
                          <a:ea typeface="Times New Roman"/>
                          <a:cs typeface="Times New Roman"/>
                        </a:rPr>
                        <a:t>Announcement of request for LSR, WSFM &amp; HF-CP Pre-proposals. </a:t>
                      </a:r>
                      <a:endParaRPr lang="en-US" sz="16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1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a:ea typeface="Times New Roman"/>
                          <a:cs typeface="Times New Roman"/>
                        </a:rPr>
                        <a:t>2/15/20</a:t>
                      </a:r>
                      <a:endParaRPr lang="en-US" sz="1600" dirty="0" smtClean="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latin typeface="Calibri"/>
                          <a:ea typeface="Times New Roman"/>
                          <a:cs typeface="Times New Roman"/>
                        </a:rPr>
                        <a:t>HF-CP Pre-proposals due</a:t>
                      </a:r>
                      <a:r>
                        <a:rPr lang="en-US" sz="1600" baseline="0" dirty="0" smtClean="0">
                          <a:latin typeface="Calibri"/>
                          <a:ea typeface="Times New Roman"/>
                          <a:cs typeface="Times New Roman"/>
                        </a:rPr>
                        <a:t> to NDF; Advisory Committee Reviews/Ranks; Selected proposals revised for final submission. </a:t>
                      </a:r>
                      <a:endParaRPr lang="en-US" sz="16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1227">
                <a:tc>
                  <a:txBody>
                    <a:bodyPr/>
                    <a:lstStyle/>
                    <a:p>
                      <a:pPr marL="0" marR="0" algn="l">
                        <a:lnSpc>
                          <a:spcPct val="100000"/>
                        </a:lnSpc>
                        <a:spcBef>
                          <a:spcPts val="0"/>
                        </a:spcBef>
                        <a:spcAft>
                          <a:spcPts val="0"/>
                        </a:spcAft>
                      </a:pPr>
                      <a:r>
                        <a:rPr lang="en-US" sz="1600" dirty="0" smtClean="0">
                          <a:latin typeface="Calibri"/>
                          <a:ea typeface="Times New Roman"/>
                          <a:cs typeface="Times New Roman"/>
                        </a:rPr>
                        <a:t>3/1/20</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dirty="0" smtClean="0">
                          <a:latin typeface="Calibri"/>
                          <a:ea typeface="Times New Roman"/>
                          <a:cs typeface="Times New Roman"/>
                        </a:rPr>
                        <a:t>LSR &amp; 1</a:t>
                      </a:r>
                      <a:r>
                        <a:rPr lang="en-US" sz="1600" baseline="30000" dirty="0" smtClean="0">
                          <a:latin typeface="Calibri"/>
                          <a:ea typeface="Times New Roman"/>
                          <a:cs typeface="Times New Roman"/>
                        </a:rPr>
                        <a:t>st</a:t>
                      </a:r>
                      <a:r>
                        <a:rPr lang="en-US" sz="1600" dirty="0" smtClean="0">
                          <a:latin typeface="Calibri"/>
                          <a:ea typeface="Times New Roman"/>
                          <a:cs typeface="Times New Roman"/>
                        </a:rPr>
                        <a:t> Round of WSFM Pre-proposals due</a:t>
                      </a:r>
                      <a:r>
                        <a:rPr lang="en-US" sz="1600" baseline="0" dirty="0" smtClean="0">
                          <a:latin typeface="Calibri"/>
                          <a:ea typeface="Times New Roman"/>
                          <a:cs typeface="Times New Roman"/>
                        </a:rPr>
                        <a:t> to NDF; Final HF-CP Proposals due.</a:t>
                      </a:r>
                      <a:endParaRPr lang="en-US" sz="1600" dirty="0" smtClean="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1227">
                <a:tc>
                  <a:txBody>
                    <a:bodyPr/>
                    <a:lstStyle/>
                    <a:p>
                      <a:pPr marL="0" marR="0" algn="l">
                        <a:lnSpc>
                          <a:spcPct val="100000"/>
                        </a:lnSpc>
                        <a:spcBef>
                          <a:spcPts val="0"/>
                        </a:spcBef>
                        <a:spcAft>
                          <a:spcPts val="0"/>
                        </a:spcAft>
                      </a:pPr>
                      <a:r>
                        <a:rPr lang="en-US" sz="1600" dirty="0" smtClean="0">
                          <a:latin typeface="Calibri"/>
                          <a:ea typeface="Times New Roman"/>
                          <a:cs typeface="Times New Roman"/>
                        </a:rPr>
                        <a:t>3/20/20</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a:ea typeface="Times New Roman"/>
                          <a:cs typeface="Times New Roman"/>
                        </a:rPr>
                        <a:t>Advisory Committee Reviews/Ranks LSR &amp; WSFM Pre-proposals. Selected proposals developed for final submission.</a:t>
                      </a:r>
                      <a:endParaRPr lang="en-US" sz="1600" dirty="0" smtClean="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Times New Roman"/>
                          <a:cs typeface="Times New Roman"/>
                        </a:rPr>
                        <a:t>5/30/20</a:t>
                      </a:r>
                      <a:endParaRPr kumimoji="0" lang="en-US" sz="1600" b="0" i="0" u="none" strike="noStrike" kern="1200" cap="none" spc="0" normalizeH="0" baseline="0" noProof="0" dirty="0" smtClean="0">
                        <a:ln>
                          <a:noFill/>
                        </a:ln>
                        <a:solidFill>
                          <a:prstClr val="black"/>
                        </a:solidFill>
                        <a:effectLst/>
                        <a:uLnTx/>
                        <a:uFillTx/>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1600" kern="1200" baseline="0" dirty="0" smtClean="0">
                          <a:solidFill>
                            <a:schemeClr val="tx1"/>
                          </a:solidFill>
                          <a:latin typeface="Calibri"/>
                          <a:ea typeface="Times New Roman"/>
                          <a:cs typeface="Times New Roman"/>
                        </a:rPr>
                        <a:t>2</a:t>
                      </a:r>
                      <a:r>
                        <a:rPr kumimoji="0" lang="en-US" sz="1600" kern="1200" baseline="30000" dirty="0" smtClean="0">
                          <a:solidFill>
                            <a:schemeClr val="tx1"/>
                          </a:solidFill>
                          <a:latin typeface="Calibri"/>
                          <a:ea typeface="Times New Roman"/>
                          <a:cs typeface="Times New Roman"/>
                        </a:rPr>
                        <a:t>nd</a:t>
                      </a:r>
                      <a:r>
                        <a:rPr kumimoji="0" lang="en-US" sz="1600" kern="1200" baseline="0" dirty="0" smtClean="0">
                          <a:solidFill>
                            <a:schemeClr val="tx1"/>
                          </a:solidFill>
                          <a:latin typeface="Calibri"/>
                          <a:ea typeface="Times New Roman"/>
                          <a:cs typeface="Times New Roman"/>
                        </a:rPr>
                        <a:t> Round of WSFM Pre-proposals due to NDF. </a:t>
                      </a:r>
                      <a:endParaRPr kumimoji="0" lang="en-US" sz="1600" kern="1200" baseline="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962807"/>
                  </a:ext>
                </a:extLst>
              </a:tr>
              <a:tr h="240613">
                <a:tc>
                  <a:txBody>
                    <a:bodyPr/>
                    <a:lstStyle/>
                    <a:p>
                      <a:r>
                        <a:rPr kumimoji="0" lang="en-US" sz="1600" kern="1200" baseline="0" dirty="0" smtClean="0">
                          <a:solidFill>
                            <a:schemeClr val="tx1"/>
                          </a:solidFill>
                          <a:latin typeface="Calibri"/>
                          <a:ea typeface="Times New Roman"/>
                          <a:cs typeface="Times New Roman"/>
                        </a:rPr>
                        <a:t>July </a:t>
                      </a:r>
                      <a:r>
                        <a:rPr kumimoji="0" lang="en-US" sz="1600" kern="1200" baseline="0" dirty="0" smtClean="0">
                          <a:solidFill>
                            <a:schemeClr val="tx1"/>
                          </a:solidFill>
                          <a:latin typeface="Calibri"/>
                          <a:ea typeface="Times New Roman"/>
                          <a:cs typeface="Times New Roman"/>
                        </a:rPr>
                        <a:t>2020</a:t>
                      </a:r>
                      <a:endParaRPr kumimoji="0" lang="en-US" sz="1600" kern="1200" baseline="300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1600" kern="1200" baseline="0" dirty="0" smtClean="0">
                          <a:solidFill>
                            <a:schemeClr val="tx1"/>
                          </a:solidFill>
                          <a:latin typeface="Calibri"/>
                          <a:ea typeface="Times New Roman"/>
                          <a:cs typeface="Times New Roman"/>
                        </a:rPr>
                        <a:t>HF-CP funds available for project implementation (if awarded).</a:t>
                      </a:r>
                      <a:endParaRPr kumimoji="0" lang="en-US" sz="1600" kern="1200" baseline="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1227">
                <a:tc>
                  <a:txBody>
                    <a:bodyPr/>
                    <a:lstStyle/>
                    <a:p>
                      <a:pPr marL="0" marR="0" algn="l" rtl="0" eaLnBrk="1" latinLnBrk="0" hangingPunct="1">
                        <a:lnSpc>
                          <a:spcPct val="100000"/>
                        </a:lnSpc>
                        <a:spcBef>
                          <a:spcPts val="0"/>
                        </a:spcBef>
                        <a:spcAft>
                          <a:spcPts val="0"/>
                        </a:spcAft>
                      </a:pPr>
                      <a:r>
                        <a:rPr kumimoji="0" lang="en-US" sz="1600" kern="1200" baseline="0" dirty="0" smtClean="0">
                          <a:solidFill>
                            <a:schemeClr val="tx1"/>
                          </a:solidFill>
                          <a:latin typeface="Calibri"/>
                          <a:ea typeface="Times New Roman"/>
                          <a:cs typeface="Times New Roman"/>
                        </a:rPr>
                        <a:t>7/19/20</a:t>
                      </a:r>
                      <a:endParaRPr kumimoji="0" lang="en-US" sz="1600" kern="1200" baseline="300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kumimoji="0" lang="en-US" sz="1600" kern="1200" baseline="0" dirty="0" smtClean="0">
                          <a:solidFill>
                            <a:schemeClr val="tx1"/>
                          </a:solidFill>
                          <a:latin typeface="Calibri"/>
                          <a:ea typeface="Times New Roman"/>
                          <a:cs typeface="Times New Roman"/>
                        </a:rPr>
                        <a:t>LSR &amp; WSFM developed proposals due to NDF for internal review and final edits.</a:t>
                      </a:r>
                      <a:endParaRPr kumimoji="0" lang="en-US" sz="1600" kern="1200" baseline="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613">
                <a:tc>
                  <a:txBody>
                    <a:bodyPr/>
                    <a:lstStyle/>
                    <a:p>
                      <a:pPr marL="0" marR="0" algn="l">
                        <a:lnSpc>
                          <a:spcPct val="100000"/>
                        </a:lnSpc>
                        <a:spcBef>
                          <a:spcPts val="0"/>
                        </a:spcBef>
                        <a:spcAft>
                          <a:spcPts val="0"/>
                        </a:spcAft>
                      </a:pPr>
                      <a:r>
                        <a:rPr kumimoji="0" lang="en-US" sz="1600" kern="1200" dirty="0" smtClean="0">
                          <a:solidFill>
                            <a:schemeClr val="tx1"/>
                          </a:solidFill>
                          <a:latin typeface="Calibri"/>
                          <a:ea typeface="Times New Roman"/>
                          <a:cs typeface="Times New Roman"/>
                        </a:rPr>
                        <a:t>8/16/20</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dirty="0" smtClean="0">
                          <a:latin typeface="Calibri"/>
                          <a:ea typeface="Times New Roman"/>
                          <a:cs typeface="Times New Roman"/>
                        </a:rPr>
                        <a:t>Final LSR &amp; WSFM</a:t>
                      </a:r>
                      <a:r>
                        <a:rPr lang="en-US" sz="1600" baseline="0" dirty="0" smtClean="0">
                          <a:latin typeface="Calibri"/>
                          <a:ea typeface="Times New Roman"/>
                          <a:cs typeface="Times New Roman"/>
                        </a:rPr>
                        <a:t> Proposals due to NDF program coordinator(s).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1227">
                <a:tc>
                  <a:txBody>
                    <a:bodyPr/>
                    <a:lstStyle/>
                    <a:p>
                      <a:pPr marL="0" marR="0" algn="l">
                        <a:lnSpc>
                          <a:spcPct val="100000"/>
                        </a:lnSpc>
                        <a:spcBef>
                          <a:spcPts val="0"/>
                        </a:spcBef>
                        <a:spcAft>
                          <a:spcPts val="0"/>
                        </a:spcAft>
                      </a:pPr>
                      <a:r>
                        <a:rPr kumimoji="0" lang="en-US" sz="1600" kern="1200" dirty="0" smtClean="0">
                          <a:solidFill>
                            <a:schemeClr val="tx1"/>
                          </a:solidFill>
                          <a:latin typeface="Calibri"/>
                          <a:ea typeface="Times New Roman"/>
                          <a:cs typeface="Times New Roman"/>
                        </a:rPr>
                        <a:t>Late</a:t>
                      </a:r>
                      <a:r>
                        <a:rPr kumimoji="0" lang="en-US" sz="1600" kern="1200" baseline="0" dirty="0" smtClean="0">
                          <a:solidFill>
                            <a:schemeClr val="tx1"/>
                          </a:solidFill>
                          <a:latin typeface="Calibri"/>
                          <a:ea typeface="Times New Roman"/>
                          <a:cs typeface="Times New Roman"/>
                        </a:rPr>
                        <a:t> August – Early September </a:t>
                      </a:r>
                      <a:r>
                        <a:rPr kumimoji="0" lang="en-US" sz="1600" kern="1200" baseline="0" dirty="0" smtClean="0">
                          <a:solidFill>
                            <a:schemeClr val="tx1"/>
                          </a:solidFill>
                          <a:latin typeface="Calibri"/>
                          <a:ea typeface="Times New Roman"/>
                          <a:cs typeface="Times New Roman"/>
                        </a:rPr>
                        <a:t>2020</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dirty="0" smtClean="0">
                          <a:latin typeface="Calibri"/>
                          <a:ea typeface="Times New Roman"/>
                          <a:cs typeface="Times New Roman"/>
                        </a:rPr>
                        <a:t>NDF submits LSR &amp; WSFM</a:t>
                      </a:r>
                      <a:r>
                        <a:rPr lang="en-US" sz="1600" baseline="0" dirty="0" smtClean="0">
                          <a:latin typeface="Calibri"/>
                          <a:ea typeface="Times New Roman"/>
                          <a:cs typeface="Times New Roman"/>
                        </a:rPr>
                        <a:t> Proposals to the Western States Competitive Granting Process. </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1227">
                <a:tc>
                  <a:txBody>
                    <a:bodyPr/>
                    <a:lstStyle/>
                    <a:p>
                      <a:pPr marL="0" marR="0" algn="l">
                        <a:lnSpc>
                          <a:spcPct val="100000"/>
                        </a:lnSpc>
                        <a:spcBef>
                          <a:spcPts val="0"/>
                        </a:spcBef>
                        <a:spcAft>
                          <a:spcPts val="0"/>
                        </a:spcAft>
                      </a:pPr>
                      <a:r>
                        <a:rPr kumimoji="0" lang="en-US" sz="1600" kern="1200" dirty="0" smtClean="0">
                          <a:solidFill>
                            <a:schemeClr val="tx1"/>
                          </a:solidFill>
                          <a:latin typeface="Calibri"/>
                          <a:ea typeface="Times New Roman"/>
                          <a:cs typeface="Times New Roman"/>
                        </a:rPr>
                        <a:t>October-November </a:t>
                      </a:r>
                      <a:r>
                        <a:rPr kumimoji="0" lang="en-US" sz="1600" kern="1200" dirty="0" smtClean="0">
                          <a:solidFill>
                            <a:schemeClr val="tx1"/>
                          </a:solidFill>
                          <a:latin typeface="Calibri"/>
                          <a:ea typeface="Times New Roman"/>
                          <a:cs typeface="Times New Roman"/>
                        </a:rPr>
                        <a:t>2020</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dirty="0" smtClean="0">
                          <a:latin typeface="Calibri"/>
                          <a:ea typeface="Times New Roman"/>
                          <a:cs typeface="Times New Roman"/>
                        </a:rPr>
                        <a:t>Review</a:t>
                      </a:r>
                      <a:r>
                        <a:rPr lang="en-US" sz="1600" baseline="0" dirty="0" smtClean="0">
                          <a:latin typeface="Calibri"/>
                          <a:ea typeface="Times New Roman"/>
                          <a:cs typeface="Times New Roman"/>
                        </a:rPr>
                        <a:t> T</a:t>
                      </a:r>
                      <a:r>
                        <a:rPr lang="en-US" sz="1600" dirty="0" smtClean="0">
                          <a:latin typeface="Calibri"/>
                          <a:ea typeface="Times New Roman"/>
                          <a:cs typeface="Times New Roman"/>
                        </a:rPr>
                        <a:t>eams score and rank proposals, and make</a:t>
                      </a:r>
                      <a:r>
                        <a:rPr lang="en-US" sz="1600" baseline="0" dirty="0" smtClean="0">
                          <a:latin typeface="Calibri"/>
                          <a:ea typeface="Times New Roman"/>
                          <a:cs typeface="Times New Roman"/>
                        </a:rPr>
                        <a:t> funding recommendations to the Washington Office of US Forest Service.</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81227">
                <a:tc>
                  <a:txBody>
                    <a:bodyPr/>
                    <a:lstStyle/>
                    <a:p>
                      <a:pPr marL="0" marR="0" algn="l">
                        <a:lnSpc>
                          <a:spcPct val="100000"/>
                        </a:lnSpc>
                        <a:spcBef>
                          <a:spcPts val="0"/>
                        </a:spcBef>
                        <a:spcAft>
                          <a:spcPts val="0"/>
                        </a:spcAft>
                      </a:pPr>
                      <a:r>
                        <a:rPr kumimoji="0" lang="en-US" sz="1600" kern="1200" dirty="0" smtClean="0">
                          <a:solidFill>
                            <a:schemeClr val="tx1"/>
                          </a:solidFill>
                          <a:latin typeface="Calibri"/>
                          <a:ea typeface="Times New Roman"/>
                          <a:cs typeface="Times New Roman"/>
                        </a:rPr>
                        <a:t>December </a:t>
                      </a:r>
                      <a:r>
                        <a:rPr kumimoji="0" lang="en-US" sz="1600" kern="1200" dirty="0" smtClean="0">
                          <a:solidFill>
                            <a:schemeClr val="tx1"/>
                          </a:solidFill>
                          <a:latin typeface="Calibri"/>
                          <a:ea typeface="Times New Roman"/>
                          <a:cs typeface="Times New Roman"/>
                        </a:rPr>
                        <a:t>2020</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600" dirty="0" smtClean="0">
                          <a:latin typeface="Calibri"/>
                          <a:ea typeface="Times New Roman"/>
                          <a:cs typeface="Times New Roman"/>
                        </a:rPr>
                        <a:t>Anticipated funding lists announced for LSR &amp; WSFM (funding not guaranteed).</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2997">
                <a:tc gridSpan="2">
                  <a:txBody>
                    <a:bodyPr/>
                    <a:lstStyle/>
                    <a:p>
                      <a:pPr marL="0" marR="0" algn="ctr">
                        <a:lnSpc>
                          <a:spcPct val="115000"/>
                        </a:lnSpc>
                        <a:spcBef>
                          <a:spcPts val="0"/>
                        </a:spcBef>
                        <a:spcAft>
                          <a:spcPts val="0"/>
                        </a:spcAft>
                      </a:pPr>
                      <a:r>
                        <a:rPr kumimoji="0" lang="en-US" sz="1800" b="1" kern="1200" dirty="0" smtClean="0">
                          <a:solidFill>
                            <a:srgbClr val="FFFFFF"/>
                          </a:solidFill>
                          <a:latin typeface="Calibri"/>
                          <a:ea typeface="Times New Roman"/>
                          <a:cs typeface="Times New Roman"/>
                        </a:rPr>
                        <a:t>2021</a:t>
                      </a:r>
                      <a:endParaRPr kumimoji="0" lang="en-US" sz="1800" b="1" kern="1200" dirty="0">
                        <a:solidFill>
                          <a:srgbClr val="FFFFFF"/>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extLst>
                  <a:ext uri="{0D108BD9-81ED-4DB2-BD59-A6C34878D82A}">
                    <a16:rowId xmlns:a16="http://schemas.microsoft.com/office/drawing/2014/main" val="10013"/>
                  </a:ext>
                </a:extLst>
              </a:tr>
              <a:tr h="537119">
                <a:tc>
                  <a:txBody>
                    <a:bodyPr/>
                    <a:lstStyle/>
                    <a:p>
                      <a:pPr marL="0" marR="0" algn="l">
                        <a:lnSpc>
                          <a:spcPct val="115000"/>
                        </a:lnSpc>
                        <a:spcBef>
                          <a:spcPts val="0"/>
                        </a:spcBef>
                        <a:spcAft>
                          <a:spcPts val="0"/>
                        </a:spcAft>
                      </a:pPr>
                      <a:r>
                        <a:rPr kumimoji="0" lang="en-US" sz="1600" kern="1200" dirty="0" smtClean="0">
                          <a:solidFill>
                            <a:schemeClr val="tx1"/>
                          </a:solidFill>
                          <a:latin typeface="Calibri"/>
                          <a:ea typeface="Times New Roman"/>
                          <a:cs typeface="Times New Roman"/>
                        </a:rPr>
                        <a:t>7/1/2021</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latin typeface="Calibri"/>
                          <a:ea typeface="Times New Roman"/>
                          <a:cs typeface="Times New Roman"/>
                        </a:rPr>
                        <a:t>Dependent</a:t>
                      </a:r>
                      <a:r>
                        <a:rPr lang="en-US" sz="1600" baseline="0" dirty="0" smtClean="0">
                          <a:latin typeface="Calibri"/>
                          <a:ea typeface="Times New Roman"/>
                          <a:cs typeface="Times New Roman"/>
                        </a:rPr>
                        <a:t> on congressional appropriations, s</a:t>
                      </a:r>
                      <a:r>
                        <a:rPr lang="en-US" sz="1600" dirty="0" smtClean="0">
                          <a:latin typeface="Calibri"/>
                          <a:ea typeface="Times New Roman"/>
                          <a:cs typeface="Times New Roman"/>
                        </a:rPr>
                        <a:t>tates receive LSR</a:t>
                      </a:r>
                      <a:r>
                        <a:rPr lang="en-US" sz="1600" baseline="0" dirty="0" smtClean="0">
                          <a:latin typeface="Calibri"/>
                          <a:ea typeface="Times New Roman"/>
                          <a:cs typeface="Times New Roman"/>
                        </a:rPr>
                        <a:t> &amp; </a:t>
                      </a:r>
                      <a:r>
                        <a:rPr lang="en-US" sz="1600" dirty="0" smtClean="0">
                          <a:latin typeface="Calibri"/>
                          <a:ea typeface="Times New Roman"/>
                          <a:cs typeface="Times New Roman"/>
                        </a:rPr>
                        <a:t>WSFM funding.</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13247">
                <a:tc>
                  <a:txBody>
                    <a:bodyPr/>
                    <a:lstStyle/>
                    <a:p>
                      <a:pPr marL="0" marR="0" algn="l">
                        <a:lnSpc>
                          <a:spcPct val="115000"/>
                        </a:lnSpc>
                        <a:spcBef>
                          <a:spcPts val="0"/>
                        </a:spcBef>
                        <a:spcAft>
                          <a:spcPts val="0"/>
                        </a:spcAft>
                      </a:pPr>
                      <a:r>
                        <a:rPr kumimoji="0" lang="en-US" sz="1600" kern="1200" dirty="0" smtClean="0">
                          <a:solidFill>
                            <a:schemeClr val="tx1"/>
                          </a:solidFill>
                          <a:latin typeface="Calibri"/>
                          <a:ea typeface="Times New Roman"/>
                          <a:cs typeface="Times New Roman"/>
                        </a:rPr>
                        <a:t>7/15/2021</a:t>
                      </a:r>
                      <a:endParaRPr kumimoji="0" lang="en-US" sz="1600" kern="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latin typeface="Calibri"/>
                          <a:ea typeface="Times New Roman"/>
                          <a:cs typeface="Times New Roman"/>
                        </a:rPr>
                        <a:t>NDF develops partner agreements</a:t>
                      </a:r>
                      <a:r>
                        <a:rPr lang="en-US" sz="1600" baseline="0" dirty="0" smtClean="0">
                          <a:latin typeface="Calibri"/>
                          <a:ea typeface="Times New Roman"/>
                          <a:cs typeface="Times New Roman"/>
                        </a:rPr>
                        <a:t> to begin LSR &amp; WSFM project work.</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220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52400"/>
            <a:ext cx="8610600" cy="1447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endParaRPr>
          </a:p>
        </p:txBody>
      </p:sp>
      <p:sp>
        <p:nvSpPr>
          <p:cNvPr id="4" name="TextBox 3"/>
          <p:cNvSpPr txBox="1"/>
          <p:nvPr/>
        </p:nvSpPr>
        <p:spPr>
          <a:xfrm>
            <a:off x="152400" y="228600"/>
            <a:ext cx="8839200" cy="176971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rtlCol="0">
            <a:spAutoFit/>
          </a:bodyPr>
          <a:lstStyle/>
          <a:p>
            <a:pPr algn="ctr"/>
            <a:r>
              <a:rPr lang="en-US" sz="4000" b="1" i="1" dirty="0" smtClean="0">
                <a:solidFill>
                  <a:srgbClr val="006600"/>
                </a:solidFill>
                <a:cs typeface="Times New Roman" pitchFamily="18" charset="0"/>
              </a:rPr>
              <a:t>Projects Must Address:</a:t>
            </a:r>
          </a:p>
          <a:p>
            <a:pPr algn="ctr"/>
            <a:r>
              <a:rPr lang="en-US" sz="4000" b="1" i="1" dirty="0" smtClean="0">
                <a:solidFill>
                  <a:srgbClr val="006600"/>
                </a:solidFill>
                <a:cs typeface="Times New Roman" pitchFamily="18" charset="0"/>
              </a:rPr>
              <a:t>Nevada </a:t>
            </a:r>
            <a:r>
              <a:rPr lang="en-US" sz="4000" b="1" i="1" dirty="0">
                <a:solidFill>
                  <a:srgbClr val="006600"/>
                </a:solidFill>
                <a:cs typeface="Times New Roman" pitchFamily="18" charset="0"/>
              </a:rPr>
              <a:t>Forest Action Plan</a:t>
            </a:r>
          </a:p>
          <a:p>
            <a:pPr algn="ctr"/>
            <a:endParaRPr lang="en-US" sz="500" b="1" i="1" dirty="0">
              <a:solidFill>
                <a:srgbClr val="006600"/>
              </a:solidFill>
              <a:cs typeface="Times New Roman" pitchFamily="18" charset="0"/>
            </a:endParaRPr>
          </a:p>
          <a:p>
            <a:pPr algn="ctr"/>
            <a:r>
              <a:rPr lang="en-US" sz="2400" b="1" i="1" dirty="0">
                <a:solidFill>
                  <a:srgbClr val="006600"/>
                </a:solidFill>
                <a:cs typeface="Times New Roman" pitchFamily="18" charset="0"/>
              </a:rPr>
              <a:t>State Wide Forest Resource Assessment and Strategy </a:t>
            </a:r>
          </a:p>
        </p:txBody>
      </p:sp>
      <p:sp>
        <p:nvSpPr>
          <p:cNvPr id="6" name="TextBox 5"/>
          <p:cNvSpPr txBox="1"/>
          <p:nvPr/>
        </p:nvSpPr>
        <p:spPr>
          <a:xfrm>
            <a:off x="457200" y="6400800"/>
            <a:ext cx="8153400" cy="369332"/>
          </a:xfrm>
          <a:prstGeom prst="rect">
            <a:avLst/>
          </a:prstGeom>
          <a:noFill/>
        </p:spPr>
        <p:txBody>
          <a:bodyPr wrap="square" rtlCol="0">
            <a:spAutoFit/>
          </a:bodyPr>
          <a:lstStyle/>
          <a:p>
            <a:pPr algn="ctr"/>
            <a:r>
              <a:rPr lang="en-US" dirty="0">
                <a:hlinkClick r:id="rId3"/>
              </a:rPr>
              <a:t>http://forestry.nv.gov/forestry-resources/state-resource-assessments/</a:t>
            </a:r>
            <a:r>
              <a:rPr lang="en-US" dirty="0"/>
              <a:t> </a:t>
            </a:r>
          </a:p>
        </p:txBody>
      </p:sp>
      <p:pic>
        <p:nvPicPr>
          <p:cNvPr id="2" name="Picture 1"/>
          <p:cNvPicPr>
            <a:picLocks noChangeAspect="1"/>
          </p:cNvPicPr>
          <p:nvPr/>
        </p:nvPicPr>
        <p:blipFill>
          <a:blip r:embed="rId4"/>
          <a:stretch>
            <a:fillRect/>
          </a:stretch>
        </p:blipFill>
        <p:spPr>
          <a:xfrm rot="21304828">
            <a:off x="1337789" y="2102643"/>
            <a:ext cx="2951907" cy="3827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5"/>
          <a:stretch>
            <a:fillRect/>
          </a:stretch>
        </p:blipFill>
        <p:spPr>
          <a:xfrm rot="21275217">
            <a:off x="4850945" y="2106474"/>
            <a:ext cx="2786418" cy="36223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3" name="Picture 2"/>
          <p:cNvPicPr/>
          <p:nvPr/>
        </p:nvPicPr>
        <p:blipFill>
          <a:blip r:embed="rId4"/>
          <a:stretch>
            <a:fillRect/>
          </a:stretch>
        </p:blipFill>
        <p:spPr>
          <a:xfrm>
            <a:off x="1981200" y="0"/>
            <a:ext cx="5105400" cy="6858000"/>
          </a:xfrm>
          <a:prstGeom prst="rect">
            <a:avLst/>
          </a:prstGeom>
        </p:spPr>
      </p:pic>
      <p:sp>
        <p:nvSpPr>
          <p:cNvPr id="2" name="TextBox 1"/>
          <p:cNvSpPr txBox="1"/>
          <p:nvPr/>
        </p:nvSpPr>
        <p:spPr>
          <a:xfrm>
            <a:off x="2438400" y="76200"/>
            <a:ext cx="4343400" cy="369332"/>
          </a:xfrm>
          <a:prstGeom prst="rect">
            <a:avLst/>
          </a:prstGeom>
          <a:solidFill>
            <a:schemeClr val="bg1">
              <a:lumMod val="85000"/>
            </a:schemeClr>
          </a:solidFill>
        </p:spPr>
        <p:txBody>
          <a:bodyPr wrap="square" rtlCol="0">
            <a:spAutoFit/>
          </a:bodyPr>
          <a:lstStyle/>
          <a:p>
            <a:pPr algn="ctr"/>
            <a:r>
              <a:rPr lang="en-US" b="1" dirty="0" smtClean="0">
                <a:latin typeface="+mj-lt"/>
              </a:rPr>
              <a:t>Nevada’s Priority Landscapes</a:t>
            </a:r>
            <a:endParaRPr lang="en-US" b="1"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Autofit/>
          </a:bodyPr>
          <a:lstStyle/>
          <a:p>
            <a:r>
              <a:rPr lang="en-US" sz="3400" dirty="0">
                <a:solidFill>
                  <a:srgbClr val="386C41"/>
                </a:solidFill>
                <a:cs typeface="Arial" pitchFamily="34" charset="0"/>
              </a:rPr>
              <a:t>Landscape Scale Restoration (LSR) Grant </a:t>
            </a:r>
          </a:p>
        </p:txBody>
      </p:sp>
      <p:sp>
        <p:nvSpPr>
          <p:cNvPr id="3" name="Content Placeholder 2"/>
          <p:cNvSpPr>
            <a:spLocks noGrp="1"/>
          </p:cNvSpPr>
          <p:nvPr>
            <p:ph sz="half" idx="1"/>
          </p:nvPr>
        </p:nvSpPr>
        <p:spPr>
          <a:xfrm>
            <a:off x="4800600" y="1447800"/>
            <a:ext cx="4038600" cy="4876800"/>
          </a:xfrm>
        </p:spPr>
        <p:txBody>
          <a:bodyPr>
            <a:normAutofit fontScale="92500" lnSpcReduction="10000"/>
          </a:bodyPr>
          <a:lstStyle/>
          <a:p>
            <a:pPr>
              <a:spcBef>
                <a:spcPts val="0"/>
              </a:spcBef>
              <a:spcAft>
                <a:spcPts val="1800"/>
              </a:spcAft>
              <a:buNone/>
            </a:pPr>
            <a:r>
              <a:rPr lang="en-US" sz="2800" b="1" dirty="0">
                <a:ea typeface="Calibri" pitchFamily="34" charset="0"/>
                <a:cs typeface="Times New Roman" pitchFamily="18" charset="0"/>
              </a:rPr>
              <a:t>Projects</a:t>
            </a:r>
          </a:p>
          <a:p>
            <a:pPr>
              <a:spcBef>
                <a:spcPts val="0"/>
              </a:spcBef>
              <a:spcAft>
                <a:spcPts val="1200"/>
              </a:spcAft>
              <a:buFont typeface="Wingdings" pitchFamily="2" charset="2"/>
              <a:buChar char="§"/>
            </a:pPr>
            <a:r>
              <a:rPr lang="en-US" sz="2800" dirty="0">
                <a:ea typeface="Calibri" pitchFamily="34" charset="0"/>
                <a:cs typeface="Times New Roman" pitchFamily="18" charset="0"/>
              </a:rPr>
              <a:t>Address </a:t>
            </a:r>
            <a:r>
              <a:rPr lang="en-US" sz="2800" dirty="0" smtClean="0">
                <a:ea typeface="Calibri" pitchFamily="34" charset="0"/>
                <a:cs typeface="Times New Roman" pitchFamily="18" charset="0"/>
              </a:rPr>
              <a:t>national/state themes </a:t>
            </a:r>
            <a:r>
              <a:rPr lang="en-US" sz="2800" dirty="0">
                <a:ea typeface="Calibri" pitchFamily="34" charset="0"/>
                <a:cs typeface="Times New Roman" pitchFamily="18" charset="0"/>
              </a:rPr>
              <a:t>to protect, enhance and conserve forests.</a:t>
            </a:r>
          </a:p>
          <a:p>
            <a:pPr>
              <a:buFont typeface="Wingdings" pitchFamily="2" charset="2"/>
              <a:buChar char="§"/>
            </a:pPr>
            <a:r>
              <a:rPr lang="en-US" sz="2800" dirty="0"/>
              <a:t>Funding Authorities: </a:t>
            </a:r>
          </a:p>
          <a:p>
            <a:pPr lvl="1">
              <a:buClr>
                <a:schemeClr val="accent1"/>
              </a:buClr>
              <a:buSzPct val="75000"/>
              <a:buFont typeface="Courier New" pitchFamily="49" charset="0"/>
              <a:buChar char="o"/>
            </a:pPr>
            <a:r>
              <a:rPr lang="en-US" sz="2400" dirty="0">
                <a:solidFill>
                  <a:schemeClr val="tx1"/>
                </a:solidFill>
              </a:rPr>
              <a:t>Forest Stewardship</a:t>
            </a:r>
          </a:p>
          <a:p>
            <a:pPr lvl="1">
              <a:buClr>
                <a:schemeClr val="accent1"/>
              </a:buClr>
              <a:buSzPct val="75000"/>
              <a:buFont typeface="Courier New" pitchFamily="49" charset="0"/>
              <a:buChar char="o"/>
            </a:pPr>
            <a:r>
              <a:rPr lang="en-US" sz="2400" dirty="0">
                <a:solidFill>
                  <a:schemeClr val="tx1"/>
                </a:solidFill>
              </a:rPr>
              <a:t>Forest Health</a:t>
            </a:r>
          </a:p>
          <a:p>
            <a:pPr lvl="1">
              <a:buClr>
                <a:schemeClr val="accent1"/>
              </a:buClr>
              <a:buSzPct val="75000"/>
              <a:buFont typeface="Courier New" pitchFamily="49" charset="0"/>
              <a:buChar char="o"/>
            </a:pPr>
            <a:r>
              <a:rPr lang="en-US" sz="2400" dirty="0">
                <a:solidFill>
                  <a:schemeClr val="tx1"/>
                </a:solidFill>
              </a:rPr>
              <a:t>Fire</a:t>
            </a:r>
          </a:p>
          <a:p>
            <a:pPr marL="0" lvl="0" indent="0">
              <a:buNone/>
            </a:pPr>
            <a:endParaRPr lang="en-US" sz="2400" dirty="0">
              <a:solidFill>
                <a:schemeClr val="accent1">
                  <a:lumMod val="50000"/>
                </a:schemeClr>
              </a:solidFill>
              <a:latin typeface="Calibri" pitchFamily="34" charset="0"/>
              <a:ea typeface="Calibri" pitchFamily="34" charset="0"/>
              <a:cs typeface="Times New Roman" pitchFamily="18" charset="0"/>
            </a:endParaRPr>
          </a:p>
          <a:p>
            <a:endParaRPr lang="en-US" dirty="0"/>
          </a:p>
        </p:txBody>
      </p:sp>
      <p:sp>
        <p:nvSpPr>
          <p:cNvPr id="4" name="Content Placeholder 3"/>
          <p:cNvSpPr>
            <a:spLocks noGrp="1"/>
          </p:cNvSpPr>
          <p:nvPr>
            <p:ph sz="half" idx="2"/>
          </p:nvPr>
        </p:nvSpPr>
        <p:spPr>
          <a:xfrm>
            <a:off x="304800" y="1371600"/>
            <a:ext cx="4038600" cy="4681728"/>
          </a:xfrm>
        </p:spPr>
        <p:txBody>
          <a:bodyPr>
            <a:normAutofit fontScale="92500" lnSpcReduction="10000"/>
          </a:bodyPr>
          <a:lstStyle/>
          <a:p>
            <a:pPr marL="274320" lvl="1">
              <a:spcBef>
                <a:spcPts val="0"/>
              </a:spcBef>
              <a:spcAft>
                <a:spcPts val="1800"/>
              </a:spcAft>
              <a:buClr>
                <a:schemeClr val="accent1"/>
              </a:buClr>
              <a:buSzPct val="85000"/>
              <a:buNone/>
            </a:pPr>
            <a:r>
              <a:rPr lang="en-US" sz="2600" b="1" dirty="0">
                <a:solidFill>
                  <a:schemeClr val="tx1"/>
                </a:solidFill>
                <a:ea typeface="Calibri" pitchFamily="34" charset="0"/>
                <a:cs typeface="Times New Roman" pitchFamily="18" charset="0"/>
              </a:rPr>
              <a:t>NDF</a:t>
            </a:r>
          </a:p>
          <a:p>
            <a:pPr marL="274320" lvl="1">
              <a:spcBef>
                <a:spcPts val="0"/>
              </a:spcBef>
              <a:spcAft>
                <a:spcPts val="1200"/>
              </a:spcAft>
              <a:buClr>
                <a:schemeClr val="accent1"/>
              </a:buClr>
              <a:buSzPct val="85000"/>
              <a:buFont typeface="Wingdings" pitchFamily="2" charset="2"/>
              <a:buChar char="§"/>
            </a:pPr>
            <a:r>
              <a:rPr lang="en-US" sz="2800" dirty="0">
                <a:solidFill>
                  <a:schemeClr val="tx1"/>
                </a:solidFill>
                <a:ea typeface="Calibri" pitchFamily="34" charset="0"/>
                <a:cs typeface="Times New Roman" pitchFamily="18" charset="0"/>
              </a:rPr>
              <a:t>Can </a:t>
            </a:r>
            <a:r>
              <a:rPr lang="en-US" sz="2800" dirty="0" smtClean="0">
                <a:solidFill>
                  <a:schemeClr val="tx1"/>
                </a:solidFill>
                <a:ea typeface="Calibri" pitchFamily="34" charset="0"/>
                <a:cs typeface="Times New Roman" pitchFamily="18" charset="0"/>
              </a:rPr>
              <a:t>submit 3 </a:t>
            </a:r>
            <a:r>
              <a:rPr lang="en-US" sz="2800" dirty="0">
                <a:solidFill>
                  <a:schemeClr val="tx1"/>
                </a:solidFill>
                <a:ea typeface="Calibri" pitchFamily="34" charset="0"/>
                <a:cs typeface="Times New Roman" pitchFamily="18" charset="0"/>
              </a:rPr>
              <a:t>LSR applications for competition with western </a:t>
            </a:r>
            <a:r>
              <a:rPr lang="en-US" sz="2800" dirty="0" smtClean="0">
                <a:solidFill>
                  <a:schemeClr val="tx1"/>
                </a:solidFill>
                <a:ea typeface="Calibri" pitchFamily="34" charset="0"/>
                <a:cs typeface="Times New Roman" pitchFamily="18" charset="0"/>
              </a:rPr>
              <a:t>states, including one multi-state proposal.</a:t>
            </a:r>
            <a:endParaRPr lang="en-US" sz="2800" dirty="0">
              <a:solidFill>
                <a:schemeClr val="tx1"/>
              </a:solidFill>
              <a:ea typeface="Calibri" pitchFamily="34" charset="0"/>
              <a:cs typeface="Times New Roman" pitchFamily="18" charset="0"/>
            </a:endParaRPr>
          </a:p>
          <a:p>
            <a:pPr marL="274320" lvl="1">
              <a:buClr>
                <a:schemeClr val="accent1"/>
              </a:buClr>
              <a:buSzPct val="85000"/>
              <a:buFont typeface="Wingdings" pitchFamily="2" charset="2"/>
              <a:buChar char="§"/>
            </a:pPr>
            <a:r>
              <a:rPr lang="en-US" sz="2800" dirty="0">
                <a:solidFill>
                  <a:schemeClr val="tx1"/>
                </a:solidFill>
                <a:cs typeface="Times New Roman" pitchFamily="18" charset="0"/>
              </a:rPr>
              <a:t>Projects </a:t>
            </a:r>
            <a:r>
              <a:rPr lang="en-US" sz="2800" dirty="0" smtClean="0">
                <a:solidFill>
                  <a:schemeClr val="tx1"/>
                </a:solidFill>
                <a:cs typeface="Times New Roman" pitchFamily="18" charset="0"/>
              </a:rPr>
              <a:t>are selected </a:t>
            </a:r>
            <a:r>
              <a:rPr lang="en-US" sz="2800" dirty="0">
                <a:solidFill>
                  <a:schemeClr val="tx1"/>
                </a:solidFill>
                <a:cs typeface="Times New Roman" pitchFamily="18" charset="0"/>
              </a:rPr>
              <a:t>and developed from successful pre-proposals.</a:t>
            </a:r>
            <a:endParaRPr lang="en-US" sz="2000" dirty="0">
              <a:solidFill>
                <a:schemeClr val="tx1"/>
              </a:solidFill>
            </a:endParaRPr>
          </a:p>
        </p:txBody>
      </p:sp>
    </p:spTree>
    <p:extLst>
      <p:ext uri="{BB962C8B-B14F-4D97-AF65-F5344CB8AC3E}">
        <p14:creationId xmlns:p14="http://schemas.microsoft.com/office/powerpoint/2010/main" val="370874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295400"/>
            <a:ext cx="8305800" cy="5909310"/>
          </a:xfrm>
          <a:prstGeom prst="rect">
            <a:avLst/>
          </a:prstGeom>
          <a:noFill/>
        </p:spPr>
        <p:txBody>
          <a:bodyPr wrap="square" rtlCol="0">
            <a:spAutoFit/>
          </a:bodyPr>
          <a:lstStyle/>
          <a:p>
            <a:pPr lvl="1">
              <a:buFont typeface="Courier New" pitchFamily="49" charset="0"/>
              <a:buChar char="o"/>
            </a:pPr>
            <a:endParaRPr lang="en-US" sz="2000" i="1" dirty="0"/>
          </a:p>
          <a:p>
            <a:pPr marL="800100" lvl="1" indent="-342900">
              <a:buClr>
                <a:schemeClr val="accent1"/>
              </a:buClr>
              <a:buFont typeface="Wingdings" panose="05000000000000000000" pitchFamily="2" charset="2"/>
              <a:buChar char="§"/>
            </a:pPr>
            <a:r>
              <a:rPr lang="en-US" sz="2600" dirty="0"/>
              <a:t>Innovative projects that </a:t>
            </a:r>
            <a:r>
              <a:rPr lang="en-US" sz="2600" dirty="0" smtClean="0"/>
              <a:t>focus on collaborative efforts among multiple stakeholders.</a:t>
            </a:r>
            <a:endParaRPr lang="en-US" sz="2600" dirty="0"/>
          </a:p>
          <a:p>
            <a:pPr marL="800100" lvl="1" indent="-342900">
              <a:buClr>
                <a:schemeClr val="accent1"/>
              </a:buClr>
              <a:buFont typeface="Wingdings" panose="05000000000000000000" pitchFamily="2" charset="2"/>
              <a:buChar char="§"/>
            </a:pPr>
            <a:endParaRPr lang="en-US" sz="2000" dirty="0"/>
          </a:p>
          <a:p>
            <a:pPr marL="800100" lvl="1" indent="-342900">
              <a:buClr>
                <a:schemeClr val="accent1"/>
              </a:buClr>
              <a:buFont typeface="Wingdings" panose="05000000000000000000" pitchFamily="2" charset="2"/>
              <a:buChar char="§"/>
            </a:pPr>
            <a:r>
              <a:rPr lang="en-US" sz="2600" dirty="0" smtClean="0"/>
              <a:t>Project work crosses ownership, </a:t>
            </a:r>
            <a:r>
              <a:rPr lang="en-US" sz="2600" dirty="0"/>
              <a:t>management </a:t>
            </a:r>
            <a:r>
              <a:rPr lang="en-US" sz="2600" dirty="0" smtClean="0"/>
              <a:t>and/or </a:t>
            </a:r>
            <a:r>
              <a:rPr lang="en-US" sz="2600" dirty="0"/>
              <a:t>jurisdictional boundaries. (Note: w</a:t>
            </a:r>
            <a:r>
              <a:rPr lang="en-US" sz="2600" dirty="0" smtClean="0"/>
              <a:t>hile grant </a:t>
            </a:r>
            <a:r>
              <a:rPr lang="en-US" sz="2600" dirty="0"/>
              <a:t>dollars cannot be spent on federal lands. </a:t>
            </a:r>
            <a:r>
              <a:rPr lang="en-US" sz="2600" dirty="0" smtClean="0"/>
              <a:t>Adjacent federal </a:t>
            </a:r>
            <a:r>
              <a:rPr lang="en-US" sz="2600" dirty="0"/>
              <a:t>projects </a:t>
            </a:r>
            <a:r>
              <a:rPr lang="en-US" sz="2600" dirty="0" smtClean="0"/>
              <a:t>may be </a:t>
            </a:r>
            <a:r>
              <a:rPr lang="en-US" sz="2600" dirty="0"/>
              <a:t>used as </a:t>
            </a:r>
            <a:r>
              <a:rPr lang="en-US" sz="2600" dirty="0" smtClean="0"/>
              <a:t>a source of funding leverage.)</a:t>
            </a:r>
            <a:endParaRPr lang="en-US" sz="2600" dirty="0"/>
          </a:p>
          <a:p>
            <a:pPr marL="800100" lvl="1" indent="-342900">
              <a:buClr>
                <a:schemeClr val="accent1"/>
              </a:buClr>
              <a:buFont typeface="Wingdings" panose="05000000000000000000" pitchFamily="2" charset="2"/>
              <a:buChar char="§"/>
            </a:pPr>
            <a:endParaRPr lang="en-US" sz="2000" dirty="0"/>
          </a:p>
          <a:p>
            <a:pPr marL="800100" lvl="1" indent="-342900">
              <a:buClr>
                <a:schemeClr val="accent1"/>
              </a:buClr>
              <a:buFont typeface="Wingdings" panose="05000000000000000000" pitchFamily="2" charset="2"/>
              <a:buChar char="§"/>
            </a:pPr>
            <a:r>
              <a:rPr lang="en-US" sz="2600" dirty="0"/>
              <a:t>Address local or statewide forest resource issues in </a:t>
            </a:r>
            <a:r>
              <a:rPr lang="en-US" sz="2600" dirty="0" smtClean="0"/>
              <a:t>Nevada’s </a:t>
            </a:r>
            <a:r>
              <a:rPr lang="en-US" sz="2600" dirty="0"/>
              <a:t>Forest Action </a:t>
            </a:r>
            <a:r>
              <a:rPr lang="en-US" sz="2600" dirty="0" smtClean="0"/>
              <a:t>Plan.</a:t>
            </a:r>
          </a:p>
          <a:p>
            <a:pPr marL="800100" lvl="1" indent="-342900">
              <a:buClr>
                <a:schemeClr val="accent1"/>
              </a:buClr>
              <a:buFont typeface="Wingdings" panose="05000000000000000000" pitchFamily="2" charset="2"/>
              <a:buChar char="§"/>
            </a:pPr>
            <a:endParaRPr lang="en-US" sz="2600" u="sng" dirty="0"/>
          </a:p>
          <a:p>
            <a:pPr marL="342900" indent="-342900">
              <a:buClr>
                <a:schemeClr val="accent1"/>
              </a:buClr>
              <a:buFont typeface="Georgia" panose="02040502050405020303" pitchFamily="18" charset="0"/>
              <a:buChar char="▪"/>
            </a:pPr>
            <a:endParaRPr lang="en-US" sz="2000" dirty="0"/>
          </a:p>
          <a:p>
            <a:pPr marL="342900" indent="-342900">
              <a:buClr>
                <a:schemeClr val="accent1"/>
              </a:buClr>
              <a:buFont typeface="Georgia" panose="02040502050405020303" pitchFamily="18" charset="0"/>
              <a:buChar char="▪"/>
            </a:pPr>
            <a:endParaRPr lang="en-US" sz="2000" i="1" dirty="0"/>
          </a:p>
          <a:p>
            <a:pPr marL="285750" indent="-285750">
              <a:buClr>
                <a:schemeClr val="accent1"/>
              </a:buClr>
              <a:buFont typeface="Georgia" panose="02040502050405020303" pitchFamily="18" charset="0"/>
              <a:buChar char="▪"/>
            </a:pPr>
            <a:endParaRPr lang="en-US" i="1" dirty="0"/>
          </a:p>
        </p:txBody>
      </p:sp>
      <p:sp>
        <p:nvSpPr>
          <p:cNvPr id="5" name="Title 4"/>
          <p:cNvSpPr>
            <a:spLocks noGrp="1"/>
          </p:cNvSpPr>
          <p:nvPr>
            <p:ph type="title"/>
          </p:nvPr>
        </p:nvSpPr>
        <p:spPr>
          <a:xfrm>
            <a:off x="152400" y="228600"/>
            <a:ext cx="8839200" cy="758952"/>
          </a:xfrm>
        </p:spPr>
        <p:txBody>
          <a:bodyPr>
            <a:normAutofit/>
          </a:bodyPr>
          <a:lstStyle/>
          <a:p>
            <a:r>
              <a:rPr lang="en-US" sz="3400" dirty="0">
                <a:solidFill>
                  <a:srgbClr val="386C41"/>
                </a:solidFill>
                <a:cs typeface="Arial" pitchFamily="34" charset="0"/>
              </a:rPr>
              <a:t>LSR Projects</a:t>
            </a:r>
          </a:p>
        </p:txBody>
      </p:sp>
      <p:sp>
        <p:nvSpPr>
          <p:cNvPr id="6" name="TextBox 5"/>
          <p:cNvSpPr txBox="1"/>
          <p:nvPr/>
        </p:nvSpPr>
        <p:spPr>
          <a:xfrm>
            <a:off x="1066800" y="5953244"/>
            <a:ext cx="7467600" cy="369332"/>
          </a:xfrm>
          <a:prstGeom prst="rect">
            <a:avLst/>
          </a:prstGeom>
          <a:noFill/>
        </p:spPr>
        <p:txBody>
          <a:bodyPr wrap="square" rtlCol="0">
            <a:spAutoFit/>
          </a:bodyPr>
          <a:lstStyle/>
          <a:p>
            <a:r>
              <a:rPr lang="en-US" dirty="0">
                <a:hlinkClick r:id="rId3"/>
              </a:rPr>
              <a:t>http://forestry.nv.gov/forestry-resources/state-resource-assessments/</a:t>
            </a:r>
            <a:r>
              <a:rPr lang="en-US" dirty="0"/>
              <a:t> </a:t>
            </a:r>
          </a:p>
        </p:txBody>
      </p:sp>
    </p:spTree>
    <p:extLst>
      <p:ext uri="{BB962C8B-B14F-4D97-AF65-F5344CB8AC3E}">
        <p14:creationId xmlns:p14="http://schemas.microsoft.com/office/powerpoint/2010/main" val="1995089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pt5145.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AFA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1165</TotalTime>
  <Words>3296</Words>
  <Application>Microsoft Office PowerPoint</Application>
  <PresentationFormat>Letter Paper (8.5x11 in)</PresentationFormat>
  <Paragraphs>342</Paragraphs>
  <Slides>29</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Arial Rounded MT Bold</vt:lpstr>
      <vt:lpstr>Calibri</vt:lpstr>
      <vt:lpstr>Courier New</vt:lpstr>
      <vt:lpstr>Georgia</vt:lpstr>
      <vt:lpstr>Poor Richard</vt:lpstr>
      <vt:lpstr>Times New Roman</vt:lpstr>
      <vt:lpstr>Wingdings</vt:lpstr>
      <vt:lpstr>Wingdings 2</vt:lpstr>
      <vt:lpstr>Civic</vt:lpstr>
      <vt:lpstr>ppt5145.tmp</vt:lpstr>
      <vt:lpstr>pptAFA6.tmp</vt:lpstr>
      <vt:lpstr>Nevada Division of Forestry FY21 Grants Guidance</vt:lpstr>
      <vt:lpstr>Overview</vt:lpstr>
      <vt:lpstr>Process</vt:lpstr>
      <vt:lpstr>Pre-Proposal Application</vt:lpstr>
      <vt:lpstr>Timeline</vt:lpstr>
      <vt:lpstr>PowerPoint Presentation</vt:lpstr>
      <vt:lpstr>PowerPoint Presentation</vt:lpstr>
      <vt:lpstr>Landscape Scale Restoration (LSR) Grant </vt:lpstr>
      <vt:lpstr>LSR Projects</vt:lpstr>
      <vt:lpstr>Types of LSR Projects </vt:lpstr>
      <vt:lpstr>Types of LSR Projects </vt:lpstr>
      <vt:lpstr>LSR Grant Dollar Restrictions</vt:lpstr>
      <vt:lpstr>PowerPoint Presentation</vt:lpstr>
      <vt:lpstr>PowerPoint Presentation</vt:lpstr>
      <vt:lpstr>LSR Pre-Proposal Application</vt:lpstr>
      <vt:lpstr>LSR Pre-Proposal Application</vt:lpstr>
      <vt:lpstr>LSR Pre-Proposal Application</vt:lpstr>
      <vt:lpstr>Additional LSR Information</vt:lpstr>
      <vt:lpstr>Western State Fire Managers (WSFM) &amp; Hazardous Fuels-Community Protection (HF-CP)  Grants</vt:lpstr>
      <vt:lpstr>Fire Grant Criteria</vt:lpstr>
      <vt:lpstr>WHAT IS A WSFM or HF-CP PROJECT?</vt:lpstr>
      <vt:lpstr>Who Can Apply?</vt:lpstr>
      <vt:lpstr>Grant Dollar Restrictions</vt:lpstr>
      <vt:lpstr>Application Comparison</vt:lpstr>
      <vt:lpstr>PowerPoint Presentation</vt:lpstr>
      <vt:lpstr>PowerPoint Presentation</vt:lpstr>
      <vt:lpstr>PowerPoint Presentation</vt:lpstr>
      <vt:lpstr>PowerPoint Presentation</vt:lpstr>
      <vt:lpstr>   NDF Grants Website:  http://forestry.nv.gov/grants/ </vt:lpstr>
    </vt:vector>
  </TitlesOfParts>
  <Company>Idaho Department of Lands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mfritz</dc:creator>
  <cp:lastModifiedBy>Michael Vollmer</cp:lastModifiedBy>
  <cp:revision>148</cp:revision>
  <cp:lastPrinted>2017-12-12T21:17:33Z</cp:lastPrinted>
  <dcterms:created xsi:type="dcterms:W3CDTF">2015-10-16T21:13:50Z</dcterms:created>
  <dcterms:modified xsi:type="dcterms:W3CDTF">2020-01-13T15:05:52Z</dcterms:modified>
</cp:coreProperties>
</file>